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notesSlides/notesSlide9.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notesSlides/notesSlide10.xml" ContentType="application/vnd.openxmlformats-officedocument.presentationml.notesSlide+xml"/>
  <Override PartName="/ppt/charts/chart4.xml" ContentType="application/vnd.openxmlformats-officedocument.drawingml.chart+xml"/>
  <Override PartName="/ppt/notesSlides/notesSlide11.xml" ContentType="application/vnd.openxmlformats-officedocument.presentationml.notesSlide+xml"/>
  <Override PartName="/ppt/charts/chart5.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6.xml" ContentType="application/vnd.openxmlformats-officedocument.drawingml.chart+xml"/>
  <Override PartName="/ppt/charts/chart7.xml" ContentType="application/vnd.openxmlformats-officedocument.drawingml.chart+xml"/>
  <Override PartName="/ppt/notesSlides/notesSlide16.xml" ContentType="application/vnd.openxmlformats-officedocument.presentationml.notesSlide+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87" r:id="rId3"/>
    <p:sldId id="257" r:id="rId4"/>
    <p:sldId id="284" r:id="rId5"/>
    <p:sldId id="274" r:id="rId6"/>
    <p:sldId id="285" r:id="rId7"/>
    <p:sldId id="263" r:id="rId8"/>
    <p:sldId id="300" r:id="rId9"/>
    <p:sldId id="345" r:id="rId10"/>
    <p:sldId id="344" r:id="rId11"/>
    <p:sldId id="343" r:id="rId12"/>
    <p:sldId id="341" r:id="rId13"/>
    <p:sldId id="286" r:id="rId14"/>
    <p:sldId id="275" r:id="rId15"/>
    <p:sldId id="342" r:id="rId16"/>
    <p:sldId id="334" r:id="rId17"/>
    <p:sldId id="336" r:id="rId18"/>
    <p:sldId id="335" r:id="rId19"/>
    <p:sldId id="337" r:id="rId20"/>
    <p:sldId id="339" r:id="rId21"/>
    <p:sldId id="279" r:id="rId22"/>
    <p:sldId id="332" r:id="rId23"/>
    <p:sldId id="331" r:id="rId24"/>
    <p:sldId id="346"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51BC"/>
    <a:srgbClr val="7EFF73"/>
    <a:srgbClr val="3B43A8"/>
    <a:srgbClr val="0000A8"/>
    <a:srgbClr val="631112"/>
    <a:srgbClr val="9B3331"/>
    <a:srgbClr val="F2BC12"/>
    <a:srgbClr val="1BF234"/>
    <a:srgbClr val="0F36F2"/>
    <a:srgbClr val="F2F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02" autoAdjust="0"/>
    <p:restoredTop sz="68372" autoAdjust="0"/>
  </p:normalViewPr>
  <p:slideViewPr>
    <p:cSldViewPr snapToGrid="0" snapToObjects="1">
      <p:cViewPr varScale="1">
        <p:scale>
          <a:sx n="75" d="100"/>
          <a:sy n="75" d="100"/>
        </p:scale>
        <p:origin x="-2008" y="-12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color_coded_expression_muscle_genes.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down_muscle_distal_analysis.xlsx" TargetMode="External"/></Relationships>
</file>

<file path=ppt/charts/_rels/chart11.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down_muscle_proximal_analysis.xlsx" TargetMode="External"/></Relationships>
</file>

<file path=ppt/charts/_rels/chart12.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Brain:down_brain_distal_analysis.xlsx" TargetMode="External"/></Relationships>
</file>

<file path=ppt/charts/_rels/chart13.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Brain:down_brain_proximal_analysis.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up_muscle_proximal_analysis.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cmdb:Desktop:Developmental_Bio:Lab:Lab_13:output.psl"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up_muscle_proximal_analysis.xlsx" TargetMode="External"/></Relationships>
</file>

<file path=ppt/charts/_rels/chart5.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up_muscle_proximal_analysis.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up_muscle_proximal_analysis.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Muscle:up_muscle_distal_analysis.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Brain:up_brain_distal_analysis.xlsx" TargetMode="External"/></Relationships>
</file>

<file path=ppt/charts/_rels/chart9.xml.rels><?xml version="1.0" encoding="UTF-8" standalone="yes"?>
<Relationships xmlns="http://schemas.openxmlformats.org/package/2006/relationships"><Relationship Id="rId1" Type="http://schemas.openxmlformats.org/officeDocument/2006/relationships/oleObject" Target="Macintosh%20HD:Users:cmdb:Desktop:Rotation_4_-_Taylor_Lab:INSIGHT_results:Brain:up_brain_proximal_analysi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v>Muscle</c:v>
          </c:tx>
          <c:spPr>
            <a:solidFill>
              <a:schemeClr val="bg1"/>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cat>
            <c:strLit>
              <c:ptCount val="2"/>
              <c:pt idx="0">
                <c:v>_x000d_Muscle Tissue</c:v>
              </c:pt>
              <c:pt idx="1">
                <c:v>_x000d_ Brain Tissue</c:v>
              </c:pt>
            </c:strLit>
          </c:cat>
          <c:val>
            <c:numRef>
              <c:f>summary!$A$2:$B$2</c:f>
              <c:numCache>
                <c:formatCode>General</c:formatCode>
                <c:ptCount val="2"/>
                <c:pt idx="0">
                  <c:v>23.0</c:v>
                </c:pt>
                <c:pt idx="1">
                  <c:v>40.0</c:v>
                </c:pt>
              </c:numCache>
            </c:numRef>
          </c:val>
        </c:ser>
        <c:ser>
          <c:idx val="1"/>
          <c:order val="1"/>
          <c:tx>
            <c:v>Brain</c:v>
          </c:tx>
          <c:spPr>
            <a:solidFill>
              <a:schemeClr val="tx1"/>
            </a:solidFill>
            <a:ln>
              <a:solidFill>
                <a:schemeClr val="tx1"/>
              </a:solidFill>
            </a:ln>
          </c:spPr>
          <c:invertIfNegative val="0"/>
          <c:cat>
            <c:strLit>
              <c:ptCount val="2"/>
              <c:pt idx="0">
                <c:v>_x000d_Muscle Tissue</c:v>
              </c:pt>
              <c:pt idx="1">
                <c:v>_x000d_ Brain Tissue</c:v>
              </c:pt>
            </c:strLit>
          </c:cat>
          <c:val>
            <c:numRef>
              <c:f>summary!$C$2:$D$2</c:f>
              <c:numCache>
                <c:formatCode>General</c:formatCode>
                <c:ptCount val="2"/>
                <c:pt idx="0">
                  <c:v>72.0</c:v>
                </c:pt>
                <c:pt idx="1">
                  <c:v>364.0</c:v>
                </c:pt>
              </c:numCache>
            </c:numRef>
          </c:val>
        </c:ser>
        <c:dLbls>
          <c:showLegendKey val="0"/>
          <c:showVal val="0"/>
          <c:showCatName val="0"/>
          <c:showSerName val="0"/>
          <c:showPercent val="0"/>
          <c:showBubbleSize val="0"/>
        </c:dLbls>
        <c:gapWidth val="150"/>
        <c:axId val="-2125094328"/>
        <c:axId val="-2125091352"/>
      </c:barChart>
      <c:catAx>
        <c:axId val="-2125094328"/>
        <c:scaling>
          <c:orientation val="minMax"/>
        </c:scaling>
        <c:delete val="0"/>
        <c:axPos val="b"/>
        <c:majorTickMark val="out"/>
        <c:minorTickMark val="none"/>
        <c:tickLblPos val="nextTo"/>
        <c:txPr>
          <a:bodyPr/>
          <a:lstStyle/>
          <a:p>
            <a:pPr>
              <a:defRPr b="1"/>
            </a:pPr>
            <a:endParaRPr lang="en-US"/>
          </a:p>
        </c:txPr>
        <c:crossAx val="-2125091352"/>
        <c:crosses val="autoZero"/>
        <c:auto val="1"/>
        <c:lblAlgn val="ctr"/>
        <c:lblOffset val="100"/>
        <c:noMultiLvlLbl val="0"/>
      </c:catAx>
      <c:valAx>
        <c:axId val="-2125091352"/>
        <c:scaling>
          <c:orientation val="minMax"/>
        </c:scaling>
        <c:delete val="0"/>
        <c:axPos val="l"/>
        <c:title>
          <c:tx>
            <c:rich>
              <a:bodyPr rot="-5400000" vert="horz"/>
              <a:lstStyle/>
              <a:p>
                <a:pPr>
                  <a:defRPr/>
                </a:pPr>
                <a:r>
                  <a:rPr lang="en-US"/>
                  <a:t>Number of Tissue-Enriched Genes</a:t>
                </a:r>
              </a:p>
            </c:rich>
          </c:tx>
          <c:layout/>
          <c:overlay val="0"/>
        </c:title>
        <c:numFmt formatCode="General" sourceLinked="1"/>
        <c:majorTickMark val="out"/>
        <c:minorTickMark val="none"/>
        <c:tickLblPos val="nextTo"/>
        <c:crossAx val="-2125094328"/>
        <c:crosses val="autoZero"/>
        <c:crossBetween val="between"/>
      </c:valAx>
    </c:plotArea>
    <c:plotVisOnly val="1"/>
    <c:dispBlanksAs val="gap"/>
    <c:showDLblsOverMax val="0"/>
  </c:chart>
  <c:txPr>
    <a:bodyPr/>
    <a:lstStyle/>
    <a:p>
      <a:pPr>
        <a:defRPr sz="1800">
          <a:latin typeface="Arial"/>
          <a:cs typeface="Arial"/>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Down-regulated Muscle Enhancers</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Sheet2!$O$66:$O$68</c:f>
              <c:strCache>
                <c:ptCount val="3"/>
                <c:pt idx="0">
                  <c:v>Transcription Regulation</c:v>
                </c:pt>
                <c:pt idx="1">
                  <c:v>Metal Ion Binding</c:v>
                </c:pt>
                <c:pt idx="2">
                  <c:v>Motor Protein Activity</c:v>
                </c:pt>
              </c:strCache>
            </c:strRef>
          </c:cat>
          <c:val>
            <c:numRef>
              <c:f>Sheet2!$Q$66:$Q$68</c:f>
              <c:numCache>
                <c:formatCode>0.00</c:formatCode>
                <c:ptCount val="3"/>
                <c:pt idx="0">
                  <c:v>0.121558</c:v>
                </c:pt>
                <c:pt idx="1">
                  <c:v>0.0</c:v>
                </c:pt>
                <c:pt idx="2">
                  <c:v>1.266613</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Sheet2!$O$66:$O$68</c:f>
              <c:strCache>
                <c:ptCount val="3"/>
                <c:pt idx="0">
                  <c:v>Transcription Regulation</c:v>
                </c:pt>
                <c:pt idx="1">
                  <c:v>Metal Ion Binding</c:v>
                </c:pt>
                <c:pt idx="2">
                  <c:v>Motor Protein Activity</c:v>
                </c:pt>
              </c:strCache>
            </c:strRef>
          </c:cat>
          <c:val>
            <c:numRef>
              <c:f>Sheet2!$N$66:$N$68</c:f>
              <c:numCache>
                <c:formatCode>0.00</c:formatCode>
                <c:ptCount val="3"/>
                <c:pt idx="0">
                  <c:v>3.192499</c:v>
                </c:pt>
                <c:pt idx="1">
                  <c:v>7.063015999999997</c:v>
                </c:pt>
                <c:pt idx="2">
                  <c:v>12.009894</c:v>
                </c:pt>
              </c:numCache>
            </c:numRef>
          </c:val>
        </c:ser>
        <c:dLbls>
          <c:showLegendKey val="0"/>
          <c:showVal val="0"/>
          <c:showCatName val="0"/>
          <c:showSerName val="0"/>
          <c:showPercent val="0"/>
          <c:showBubbleSize val="0"/>
        </c:dLbls>
        <c:gapWidth val="100"/>
        <c:axId val="-2124838664"/>
        <c:axId val="-2124844792"/>
      </c:barChart>
      <c:valAx>
        <c:axId val="-2124844792"/>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Enhancer Regions under Selection</a:t>
                </a:r>
                <a:endParaRPr lang="en-US" sz="1600">
                  <a:latin typeface="Arial"/>
                  <a:cs typeface="Arial"/>
                </a:endParaRPr>
              </a:p>
            </c:rich>
          </c:tx>
          <c:layout>
            <c:manualLayout>
              <c:xMode val="edge"/>
              <c:yMode val="edge"/>
              <c:x val="0.158633714238822"/>
              <c:y val="0.886084131839066"/>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24838664"/>
        <c:crosses val="autoZero"/>
        <c:crossBetween val="between"/>
      </c:valAx>
      <c:catAx>
        <c:axId val="-2124838664"/>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124844792"/>
        <c:crosses val="autoZero"/>
        <c:auto val="1"/>
        <c:lblAlgn val="ctr"/>
        <c:lblOffset val="100"/>
        <c:noMultiLvlLbl val="0"/>
      </c:catAx>
    </c:plotArea>
    <c:legend>
      <c:legendPos val="r"/>
      <c:layout>
        <c:manualLayout>
          <c:xMode val="edge"/>
          <c:yMode val="edge"/>
          <c:x val="0.691653307811119"/>
          <c:y val="0.169826342608997"/>
          <c:w val="0.276413446159564"/>
          <c:h val="0.20421311541033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Down-regulated Muscle</a:t>
            </a:r>
            <a:r>
              <a:rPr lang="en-US" baseline="0" dirty="0" smtClean="0"/>
              <a:t> Promoters</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Sheet2!$M$120:$M$122</c:f>
              <c:strCache>
                <c:ptCount val="3"/>
                <c:pt idx="0">
                  <c:v>Metal Ion Binding</c:v>
                </c:pt>
                <c:pt idx="1">
                  <c:v>Motor Protein Activity</c:v>
                </c:pt>
                <c:pt idx="2">
                  <c:v>Polymorphism</c:v>
                </c:pt>
              </c:strCache>
            </c:strRef>
          </c:cat>
          <c:val>
            <c:numRef>
              <c:f>Sheet2!$O$120:$O$122</c:f>
              <c:numCache>
                <c:formatCode>0.00</c:formatCode>
                <c:ptCount val="3"/>
                <c:pt idx="0">
                  <c:v>3.406452999999997</c:v>
                </c:pt>
                <c:pt idx="1">
                  <c:v>5.523914999999995</c:v>
                </c:pt>
                <c:pt idx="2">
                  <c:v>9.167764</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Sheet2!$M$120:$M$122</c:f>
              <c:strCache>
                <c:ptCount val="3"/>
                <c:pt idx="0">
                  <c:v>Metal Ion Binding</c:v>
                </c:pt>
                <c:pt idx="1">
                  <c:v>Motor Protein Activity</c:v>
                </c:pt>
                <c:pt idx="2">
                  <c:v>Polymorphism</c:v>
                </c:pt>
              </c:strCache>
            </c:strRef>
          </c:cat>
          <c:val>
            <c:numRef>
              <c:f>Sheet2!$L$120:$L$122</c:f>
              <c:numCache>
                <c:formatCode>0.00</c:formatCode>
                <c:ptCount val="3"/>
                <c:pt idx="0">
                  <c:v>10.124483</c:v>
                </c:pt>
                <c:pt idx="1">
                  <c:v>30.287377</c:v>
                </c:pt>
                <c:pt idx="2">
                  <c:v>56.585301</c:v>
                </c:pt>
              </c:numCache>
            </c:numRef>
          </c:val>
        </c:ser>
        <c:dLbls>
          <c:showLegendKey val="0"/>
          <c:showVal val="0"/>
          <c:showCatName val="0"/>
          <c:showSerName val="0"/>
          <c:showPercent val="0"/>
          <c:showBubbleSize val="0"/>
        </c:dLbls>
        <c:gapWidth val="100"/>
        <c:axId val="-2124802328"/>
        <c:axId val="-2124808456"/>
      </c:barChart>
      <c:valAx>
        <c:axId val="-2124808456"/>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Promoter Regions under Selection</a:t>
                </a:r>
                <a:endParaRPr lang="en-US" sz="1600">
                  <a:latin typeface="Arial"/>
                  <a:cs typeface="Arial"/>
                </a:endParaRPr>
              </a:p>
            </c:rich>
          </c:tx>
          <c:layout>
            <c:manualLayout>
              <c:xMode val="edge"/>
              <c:yMode val="edge"/>
              <c:x val="0.0814211203807489"/>
              <c:y val="0.87902323092"/>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24802328"/>
        <c:crosses val="autoZero"/>
        <c:crossBetween val="between"/>
      </c:valAx>
      <c:catAx>
        <c:axId val="-2124802328"/>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124808456"/>
        <c:crosses val="autoZero"/>
        <c:auto val="1"/>
        <c:lblAlgn val="ctr"/>
        <c:lblOffset val="100"/>
        <c:noMultiLvlLbl val="0"/>
      </c:catAx>
    </c:plotArea>
    <c:legend>
      <c:legendPos val="r"/>
      <c:layout>
        <c:manualLayout>
          <c:xMode val="edge"/>
          <c:yMode val="edge"/>
          <c:x val="0.684880843475043"/>
          <c:y val="0.174533609888375"/>
          <c:w val="0.260558272666979"/>
          <c:h val="0.20421311541033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Down-regulated Brain Enhancer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Clustering!$K$154:$K$158</c:f>
              <c:strCache>
                <c:ptCount val="5"/>
                <c:pt idx="0">
                  <c:v>Neurotransmitter Activity</c:v>
                </c:pt>
                <c:pt idx="1">
                  <c:v>Ion Channels</c:v>
                </c:pt>
                <c:pt idx="2">
                  <c:v>Cognition, Behavior, Sensory Perception</c:v>
                </c:pt>
                <c:pt idx="3">
                  <c:v>Synaptic Transmission/Signaling</c:v>
                </c:pt>
                <c:pt idx="4">
                  <c:v>Glycosylation-associated</c:v>
                </c:pt>
              </c:strCache>
            </c:strRef>
          </c:cat>
          <c:val>
            <c:numRef>
              <c:f>Clustering!$N$154:$N$158</c:f>
              <c:numCache>
                <c:formatCode>0.00</c:formatCode>
                <c:ptCount val="5"/>
                <c:pt idx="0">
                  <c:v>4.437022</c:v>
                </c:pt>
                <c:pt idx="1">
                  <c:v>5.623475999999996</c:v>
                </c:pt>
                <c:pt idx="2">
                  <c:v>4.489771</c:v>
                </c:pt>
                <c:pt idx="3">
                  <c:v>2.232623</c:v>
                </c:pt>
                <c:pt idx="4">
                  <c:v>26.551333</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Clustering!$K$154:$K$158</c:f>
              <c:strCache>
                <c:ptCount val="5"/>
                <c:pt idx="0">
                  <c:v>Neurotransmitter Activity</c:v>
                </c:pt>
                <c:pt idx="1">
                  <c:v>Ion Channels</c:v>
                </c:pt>
                <c:pt idx="2">
                  <c:v>Cognition, Behavior, Sensory Perception</c:v>
                </c:pt>
                <c:pt idx="3">
                  <c:v>Synaptic Transmission/Signaling</c:v>
                </c:pt>
                <c:pt idx="4">
                  <c:v>Glycosylation-associated</c:v>
                </c:pt>
              </c:strCache>
            </c:strRef>
          </c:cat>
          <c:val>
            <c:numRef>
              <c:f>Clustering!$L$154:$L$158</c:f>
              <c:numCache>
                <c:formatCode>0.00</c:formatCode>
                <c:ptCount val="5"/>
                <c:pt idx="0">
                  <c:v>5.760662</c:v>
                </c:pt>
                <c:pt idx="1">
                  <c:v>11.674656</c:v>
                </c:pt>
                <c:pt idx="2">
                  <c:v>12.213319</c:v>
                </c:pt>
                <c:pt idx="3">
                  <c:v>12.461999</c:v>
                </c:pt>
                <c:pt idx="4">
                  <c:v>44.48829300000001</c:v>
                </c:pt>
              </c:numCache>
            </c:numRef>
          </c:val>
        </c:ser>
        <c:dLbls>
          <c:showLegendKey val="0"/>
          <c:showVal val="0"/>
          <c:showCatName val="0"/>
          <c:showSerName val="0"/>
          <c:showPercent val="0"/>
          <c:showBubbleSize val="0"/>
        </c:dLbls>
        <c:gapWidth val="100"/>
        <c:axId val="-2124752504"/>
        <c:axId val="-2124758632"/>
      </c:barChart>
      <c:valAx>
        <c:axId val="-2124758632"/>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Enhancer Regions under Selection</a:t>
                </a:r>
                <a:endParaRPr lang="en-US" sz="1600">
                  <a:latin typeface="Arial"/>
                  <a:cs typeface="Arial"/>
                </a:endParaRPr>
              </a:p>
            </c:rich>
          </c:tx>
          <c:layout>
            <c:manualLayout>
              <c:xMode val="edge"/>
              <c:yMode val="edge"/>
              <c:x val="0.158013077612252"/>
              <c:y val="0.876669597280312"/>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24752504"/>
        <c:crosses val="autoZero"/>
        <c:crossBetween val="between"/>
      </c:valAx>
      <c:catAx>
        <c:axId val="-2124752504"/>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124758632"/>
        <c:crosses val="autoZero"/>
        <c:auto val="1"/>
        <c:lblAlgn val="ctr"/>
        <c:lblOffset val="100"/>
        <c:noMultiLvlLbl val="0"/>
      </c:catAx>
    </c:plotArea>
    <c:legend>
      <c:legendPos val="r"/>
      <c:layout>
        <c:manualLayout>
          <c:xMode val="edge"/>
          <c:yMode val="edge"/>
          <c:x val="0.710003301940432"/>
          <c:y val="0.16511907532962"/>
          <c:w val="0.264952783566459"/>
          <c:h val="0.20421311541033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Down-regulated Brain Promoter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Sheet2!$Q$121:$Q$126</c:f>
              <c:strCache>
                <c:ptCount val="6"/>
                <c:pt idx="0">
                  <c:v>Synaptic Transmission/Signaling</c:v>
                </c:pt>
                <c:pt idx="1">
                  <c:v>Neuron Development</c:v>
                </c:pt>
                <c:pt idx="2">
                  <c:v>Ion Channels</c:v>
                </c:pt>
                <c:pt idx="3">
                  <c:v>Cognition, Behavior, Sensory Perception</c:v>
                </c:pt>
                <c:pt idx="4">
                  <c:v>Neurotransmitter Activity</c:v>
                </c:pt>
                <c:pt idx="5">
                  <c:v>Glycosylation-associated</c:v>
                </c:pt>
              </c:strCache>
            </c:strRef>
          </c:cat>
          <c:val>
            <c:numRef>
              <c:f>Sheet2!$S$121:$S$126</c:f>
              <c:numCache>
                <c:formatCode>0.00</c:formatCode>
                <c:ptCount val="6"/>
                <c:pt idx="0">
                  <c:v>0.661683</c:v>
                </c:pt>
                <c:pt idx="1">
                  <c:v>3.16773</c:v>
                </c:pt>
                <c:pt idx="2">
                  <c:v>3.332048999999997</c:v>
                </c:pt>
                <c:pt idx="3">
                  <c:v>2.63771</c:v>
                </c:pt>
                <c:pt idx="4">
                  <c:v>10.02031</c:v>
                </c:pt>
                <c:pt idx="5">
                  <c:v>56.6</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Sheet2!$Q$121:$Q$126</c:f>
              <c:strCache>
                <c:ptCount val="6"/>
                <c:pt idx="0">
                  <c:v>Synaptic Transmission/Signaling</c:v>
                </c:pt>
                <c:pt idx="1">
                  <c:v>Neuron Development</c:v>
                </c:pt>
                <c:pt idx="2">
                  <c:v>Ion Channels</c:v>
                </c:pt>
                <c:pt idx="3">
                  <c:v>Cognition, Behavior, Sensory Perception</c:v>
                </c:pt>
                <c:pt idx="4">
                  <c:v>Neurotransmitter Activity</c:v>
                </c:pt>
                <c:pt idx="5">
                  <c:v>Glycosylation-associated</c:v>
                </c:pt>
              </c:strCache>
            </c:strRef>
          </c:cat>
          <c:val>
            <c:numRef>
              <c:f>Sheet2!$P$121:$P$126</c:f>
              <c:numCache>
                <c:formatCode>0.00</c:formatCode>
                <c:ptCount val="6"/>
                <c:pt idx="0">
                  <c:v>14.015058</c:v>
                </c:pt>
                <c:pt idx="1">
                  <c:v>7.775048</c:v>
                </c:pt>
                <c:pt idx="2">
                  <c:v>33.645732</c:v>
                </c:pt>
                <c:pt idx="3">
                  <c:v>48.13548300000001</c:v>
                </c:pt>
                <c:pt idx="4">
                  <c:v>51.040501</c:v>
                </c:pt>
                <c:pt idx="5">
                  <c:v>72.415891</c:v>
                </c:pt>
              </c:numCache>
            </c:numRef>
          </c:val>
        </c:ser>
        <c:dLbls>
          <c:showLegendKey val="0"/>
          <c:showVal val="0"/>
          <c:showCatName val="0"/>
          <c:showSerName val="0"/>
          <c:showPercent val="0"/>
          <c:showBubbleSize val="0"/>
        </c:dLbls>
        <c:gapWidth val="100"/>
        <c:axId val="-2124715384"/>
        <c:axId val="-2124721592"/>
      </c:barChart>
      <c:valAx>
        <c:axId val="-2124721592"/>
        <c:scaling>
          <c:orientation val="minMax"/>
        </c:scaling>
        <c:delete val="0"/>
        <c:axPos val="b"/>
        <c:title>
          <c:tx>
            <c:rich>
              <a:bodyPr lIns="2">
                <a:spAutoFit/>
              </a:bodyPr>
              <a:lstStyle/>
              <a:p>
                <a:pPr>
                  <a:defRPr sz="1600">
                    <a:latin typeface="Arial"/>
                    <a:cs typeface="Arial"/>
                  </a:defRPr>
                </a:pPr>
                <a:r>
                  <a:rPr lang="en-US" sz="1600" dirty="0">
                    <a:latin typeface="Arial"/>
                    <a:cs typeface="Arial"/>
                  </a:rPr>
                  <a:t>Total Number</a:t>
                </a:r>
                <a:r>
                  <a:rPr lang="en-US" sz="1600" baseline="0" dirty="0">
                    <a:latin typeface="Arial"/>
                    <a:cs typeface="Arial"/>
                  </a:rPr>
                  <a:t> of Sites in </a:t>
                </a:r>
                <a:r>
                  <a:rPr lang="en-US" sz="1600" baseline="0" dirty="0" smtClean="0">
                    <a:latin typeface="Arial"/>
                    <a:cs typeface="Arial"/>
                  </a:rPr>
                  <a:t>Promoter Regions </a:t>
                </a:r>
                <a:r>
                  <a:rPr lang="en-US" sz="1600" baseline="0" dirty="0">
                    <a:latin typeface="Arial"/>
                    <a:cs typeface="Arial"/>
                  </a:rPr>
                  <a:t>under Selection</a:t>
                </a:r>
                <a:endParaRPr lang="en-US" sz="1600" dirty="0">
                  <a:latin typeface="Arial"/>
                  <a:cs typeface="Arial"/>
                </a:endParaRPr>
              </a:p>
            </c:rich>
          </c:tx>
          <c:layout>
            <c:manualLayout>
              <c:xMode val="edge"/>
              <c:yMode val="edge"/>
              <c:x val="0.163633854714108"/>
              <c:y val="0.871962330000934"/>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24715384"/>
        <c:crosses val="autoZero"/>
        <c:crossBetween val="between"/>
      </c:valAx>
      <c:catAx>
        <c:axId val="-2124715384"/>
        <c:scaling>
          <c:orientation val="minMax"/>
        </c:scaling>
        <c:delete val="0"/>
        <c:axPos val="l"/>
        <c:majorTickMark val="out"/>
        <c:minorTickMark val="none"/>
        <c:tickLblPos val="nextTo"/>
        <c:txPr>
          <a:bodyPr/>
          <a:lstStyle/>
          <a:p>
            <a:pPr>
              <a:defRPr sz="1600" b="1">
                <a:latin typeface="Arial"/>
                <a:cs typeface="Arial"/>
              </a:defRPr>
            </a:pPr>
            <a:endParaRPr lang="en-US"/>
          </a:p>
        </c:txPr>
        <c:crossAx val="-2124721592"/>
        <c:crosses val="autoZero"/>
        <c:auto val="1"/>
        <c:lblAlgn val="ctr"/>
        <c:lblOffset val="100"/>
        <c:noMultiLvlLbl val="0"/>
      </c:catAx>
    </c:plotArea>
    <c:legend>
      <c:legendPos val="r"/>
      <c:layout>
        <c:manualLayout>
          <c:xMode val="edge"/>
          <c:yMode val="edge"/>
          <c:x val="0.688835284053469"/>
          <c:y val="0.169826342608997"/>
          <c:w val="0.264025163219883"/>
          <c:h val="0.20421311541033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spPr>
            <a:pattFill prst="smGrid">
              <a:fgClr>
                <a:srgbClr val="008000"/>
              </a:fgClr>
              <a:bgClr>
                <a:schemeClr val="bg1"/>
              </a:bgClr>
            </a:pattFill>
            <a:ln w="12700">
              <a:solidFill>
                <a:schemeClr val="tx1"/>
              </a:solidFill>
            </a:ln>
            <a:effectLst/>
          </c:spPr>
          <c:invertIfNegative val="0"/>
          <c:dPt>
            <c:idx val="0"/>
            <c:invertIfNegative val="0"/>
            <c:bubble3D val="0"/>
            <c:spPr>
              <a:solidFill>
                <a:srgbClr val="3366FF"/>
              </a:solidFill>
              <a:ln w="12700">
                <a:solidFill>
                  <a:schemeClr val="tx1"/>
                </a:solidFill>
              </a:ln>
              <a:effectLst/>
            </c:spPr>
          </c:dPt>
          <c:dPt>
            <c:idx val="1"/>
            <c:invertIfNegative val="0"/>
            <c:bubble3D val="0"/>
            <c:spPr>
              <a:solidFill>
                <a:srgbClr val="3366FF"/>
              </a:solidFill>
              <a:ln w="12700">
                <a:solidFill>
                  <a:schemeClr val="tx1"/>
                </a:solidFill>
              </a:ln>
              <a:effectLst/>
            </c:spPr>
          </c:dPt>
          <c:dPt>
            <c:idx val="2"/>
            <c:invertIfNegative val="0"/>
            <c:bubble3D val="0"/>
            <c:spPr>
              <a:solidFill>
                <a:srgbClr val="FF0000"/>
              </a:solidFill>
              <a:ln w="12700">
                <a:solidFill>
                  <a:schemeClr val="tx1"/>
                </a:solidFill>
              </a:ln>
              <a:effectLst/>
            </c:spPr>
          </c:dPt>
          <c:dPt>
            <c:idx val="3"/>
            <c:invertIfNegative val="0"/>
            <c:bubble3D val="0"/>
            <c:spPr>
              <a:solidFill>
                <a:srgbClr val="FF0000"/>
              </a:solidFill>
              <a:ln w="12700">
                <a:solidFill>
                  <a:schemeClr val="tx1"/>
                </a:solidFill>
              </a:ln>
              <a:effectLst/>
            </c:spPr>
          </c:dPt>
          <c:cat>
            <c:strRef>
              <c:f>Muscle_vs_Brain!$N$1:$Q$1</c:f>
              <c:strCache>
                <c:ptCount val="4"/>
                <c:pt idx="0">
                  <c:v>Muscle Promoter</c:v>
                </c:pt>
                <c:pt idx="1">
                  <c:v>Brain Promoter</c:v>
                </c:pt>
                <c:pt idx="2">
                  <c:v>Muscle Enhancer</c:v>
                </c:pt>
                <c:pt idx="3">
                  <c:v>Brain Enhancer</c:v>
                </c:pt>
              </c:strCache>
            </c:strRef>
          </c:cat>
          <c:val>
            <c:numRef>
              <c:f>(Muscle_vs_Brain!$N$7,Muscle_vs_Brain!$N$16,Muscle_vs_Brain!$N$9,Muscle_vs_Brain!$N$18)</c:f>
              <c:numCache>
                <c:formatCode>General</c:formatCode>
                <c:ptCount val="4"/>
                <c:pt idx="0">
                  <c:v>0.1923274</c:v>
                </c:pt>
                <c:pt idx="1">
                  <c:v>0.44678741025641</c:v>
                </c:pt>
                <c:pt idx="2">
                  <c:v>0.216361388888889</c:v>
                </c:pt>
                <c:pt idx="3">
                  <c:v>0.50454654</c:v>
                </c:pt>
              </c:numCache>
            </c:numRef>
          </c:val>
        </c:ser>
        <c:dLbls>
          <c:showLegendKey val="0"/>
          <c:showVal val="0"/>
          <c:showCatName val="0"/>
          <c:showSerName val="0"/>
          <c:showPercent val="0"/>
          <c:showBubbleSize val="0"/>
        </c:dLbls>
        <c:gapWidth val="150"/>
        <c:axId val="-2069083304"/>
        <c:axId val="-2104996936"/>
      </c:barChart>
      <c:catAx>
        <c:axId val="-2069083304"/>
        <c:scaling>
          <c:orientation val="minMax"/>
        </c:scaling>
        <c:delete val="1"/>
        <c:axPos val="b"/>
        <c:numFmt formatCode="General" sourceLinked="1"/>
        <c:majorTickMark val="out"/>
        <c:minorTickMark val="none"/>
        <c:tickLblPos val="nextTo"/>
        <c:crossAx val="-2104996936"/>
        <c:crosses val="autoZero"/>
        <c:auto val="1"/>
        <c:lblAlgn val="ctr"/>
        <c:lblOffset val="100"/>
        <c:noMultiLvlLbl val="0"/>
      </c:catAx>
      <c:valAx>
        <c:axId val="-2104996936"/>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069083304"/>
        <c:crosses val="autoZero"/>
        <c:crossBetween val="between"/>
      </c:valAx>
    </c:plotArea>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1"/>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spPr>
            <a:pattFill prst="smGrid">
              <a:fgClr>
                <a:srgbClr val="FF0000"/>
              </a:fgClr>
              <a:bgClr>
                <a:schemeClr val="bg1"/>
              </a:bgClr>
            </a:pattFill>
            <a:ln w="12700">
              <a:solidFill>
                <a:schemeClr val="tx1"/>
              </a:solidFill>
            </a:ln>
            <a:effectLst/>
          </c:spPr>
          <c:invertIfNegative val="0"/>
          <c:dPt>
            <c:idx val="0"/>
            <c:invertIfNegative val="0"/>
            <c:bubble3D val="0"/>
            <c:spPr>
              <a:solidFill>
                <a:srgbClr val="3366FF"/>
              </a:solidFill>
              <a:ln w="12700">
                <a:solidFill>
                  <a:schemeClr val="tx1"/>
                </a:solidFill>
              </a:ln>
              <a:effectLst/>
            </c:spPr>
          </c:dPt>
          <c:dPt>
            <c:idx val="1"/>
            <c:invertIfNegative val="0"/>
            <c:bubble3D val="0"/>
            <c:spPr>
              <a:solidFill>
                <a:srgbClr val="3366FF"/>
              </a:solidFill>
              <a:ln w="12700">
                <a:solidFill>
                  <a:schemeClr val="tx1"/>
                </a:solidFill>
              </a:ln>
              <a:effectLst/>
            </c:spPr>
          </c:dPt>
          <c:dPt>
            <c:idx val="2"/>
            <c:invertIfNegative val="0"/>
            <c:bubble3D val="0"/>
            <c:spPr>
              <a:solidFill>
                <a:srgbClr val="FF0000"/>
              </a:solidFill>
              <a:ln w="12700">
                <a:solidFill>
                  <a:schemeClr val="tx1"/>
                </a:solidFill>
              </a:ln>
              <a:effectLst/>
            </c:spPr>
          </c:dPt>
          <c:dPt>
            <c:idx val="3"/>
            <c:invertIfNegative val="0"/>
            <c:bubble3D val="0"/>
            <c:spPr>
              <a:solidFill>
                <a:srgbClr val="FF0000"/>
              </a:solidFill>
              <a:ln w="12700">
                <a:solidFill>
                  <a:schemeClr val="tx1"/>
                </a:solidFill>
              </a:ln>
              <a:effectLst/>
            </c:spPr>
          </c:dPt>
          <c:cat>
            <c:strRef>
              <c:f>'Macintosh HD:Users:cmdb:Desktop:Rotation_4_-_Taylor_Lab:INSIGHT_results:Muscle:[up_muscle_proximal_analysis.xlsx]Muscle_vs_Brain'!$N$1:$Q$1</c:f>
              <c:strCache>
                <c:ptCount val="4"/>
                <c:pt idx="0">
                  <c:v>_x000f_Muscle Promoter</c:v>
                </c:pt>
                <c:pt idx="1">
                  <c:v>_x000e_Brain Promoter</c:v>
                </c:pt>
                <c:pt idx="2">
                  <c:v>_x000f_Muscle Enhancer</c:v>
                </c:pt>
                <c:pt idx="3">
                  <c:v>_x000e_Brain Enhancer</c:v>
                </c:pt>
              </c:strCache>
            </c:strRef>
          </c:cat>
          <c:val>
            <c:numRef>
              <c:f>('Macintosh HD:Users:cmdb:Desktop:Rotation_4_-_Taylor_Lab:INSIGHT_results:Muscle:[up_muscle_proximal_analysis.xlsx]Muscle_vs_Brain'!$N$3,'Macintosh HD:Users:cmdb:Desktop:Rotation_4_-_Taylor_Lab:INSIGHT_results:Muscle:[up_muscle_proximal_analysis.xlsx]Muscle_vs_Brain'!$N$12,'Macintosh HD:Users:cmdb:Desktop:Rotation_4_-_Taylor_Lab:INSIGHT_results:Muscle:[up_muscle_proximal_analysis.xlsx]Muscle_vs_Brain'!$N$5,'Macintosh HD:Users:cmdb:Desktop:Rotation_4_-_Taylor_Lab:INSIGHT_results:Muscle:[up_muscle_proximal_analysis.xlsx]Muscle_vs_Brain'!$N$14)</c:f>
              <c:numCache>
                <c:formatCode>General</c:formatCode>
                <c:ptCount val="4"/>
                <c:pt idx="0">
                  <c:v>0.300945</c:v>
                </c:pt>
                <c:pt idx="1">
                  <c:v>0.530737666666667</c:v>
                </c:pt>
                <c:pt idx="2">
                  <c:v>0.213112</c:v>
                </c:pt>
                <c:pt idx="3">
                  <c:v>0.405791662162162</c:v>
                </c:pt>
              </c:numCache>
            </c:numRef>
          </c:val>
        </c:ser>
        <c:dLbls>
          <c:showLegendKey val="0"/>
          <c:showVal val="0"/>
          <c:showCatName val="0"/>
          <c:showSerName val="0"/>
          <c:showPercent val="0"/>
          <c:showBubbleSize val="0"/>
        </c:dLbls>
        <c:gapWidth val="150"/>
        <c:axId val="-2094674968"/>
        <c:axId val="-2070678984"/>
      </c:barChart>
      <c:catAx>
        <c:axId val="-2094674968"/>
        <c:scaling>
          <c:orientation val="minMax"/>
        </c:scaling>
        <c:delete val="1"/>
        <c:axPos val="b"/>
        <c:majorTickMark val="out"/>
        <c:minorTickMark val="none"/>
        <c:tickLblPos val="nextTo"/>
        <c:crossAx val="-2070678984"/>
        <c:crosses val="autoZero"/>
        <c:auto val="1"/>
        <c:lblAlgn val="ctr"/>
        <c:lblOffset val="100"/>
        <c:noMultiLvlLbl val="0"/>
      </c:catAx>
      <c:valAx>
        <c:axId val="-2070678984"/>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094674968"/>
        <c:crosses val="autoZero"/>
        <c:crossBetween val="between"/>
      </c:valAx>
    </c:plotArea>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107856736657918"/>
          <c:y val="0.0340822908475576"/>
          <c:w val="0.637976596675416"/>
          <c:h val="0.837401261166077"/>
        </c:manualLayout>
      </c:layout>
      <c:barChart>
        <c:barDir val="col"/>
        <c:grouping val="clustered"/>
        <c:varyColors val="0"/>
        <c:ser>
          <c:idx val="0"/>
          <c:order val="0"/>
          <c:tx>
            <c:v>Muscle-specific Up-regulated Promoters</c:v>
          </c:tx>
          <c:spPr>
            <a:pattFill prst="smGrid">
              <a:fgClr>
                <a:srgbClr val="FF0000"/>
              </a:fgClr>
              <a:bgClr>
                <a:schemeClr val="bg1"/>
              </a:bgClr>
            </a:patt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Muscle_vs_Brain!$O$3:$P$3</c:f>
              <c:numCache>
                <c:formatCode>General</c:formatCode>
                <c:ptCount val="2"/>
                <c:pt idx="0">
                  <c:v>27.338803</c:v>
                </c:pt>
                <c:pt idx="1">
                  <c:v>42.574782</c:v>
                </c:pt>
              </c:numCache>
            </c:numRef>
          </c:val>
        </c:ser>
        <c:ser>
          <c:idx val="1"/>
          <c:order val="1"/>
          <c:tx>
            <c:v>Muscle-specific Up-Regulated Enhancers</c:v>
          </c:tx>
          <c:spPr>
            <a:pattFill prst="smGrid">
              <a:fgClr>
                <a:srgbClr val="0000FF"/>
              </a:fgClr>
              <a:bgClr>
                <a:schemeClr val="bg1"/>
              </a:bgClr>
            </a:patt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Muscle_vs_Brain!$O$5:$P$5</c:f>
              <c:numCache>
                <c:formatCode>General</c:formatCode>
                <c:ptCount val="2"/>
                <c:pt idx="0">
                  <c:v>20.458829</c:v>
                </c:pt>
                <c:pt idx="1">
                  <c:v>12.371277</c:v>
                </c:pt>
              </c:numCache>
            </c:numRef>
          </c:val>
        </c:ser>
        <c:ser>
          <c:idx val="2"/>
          <c:order val="2"/>
          <c:tx>
            <c:v>Brain-specific Up-regulated Promoters</c:v>
          </c:tx>
          <c:spPr>
            <a:solidFill>
              <a:srgbClr val="FF0000"/>
            </a:solid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Muscle_vs_Brain!$O$12:$P$12</c:f>
              <c:numCache>
                <c:formatCode>General</c:formatCode>
                <c:ptCount val="2"/>
                <c:pt idx="0">
                  <c:v>104.744697</c:v>
                </c:pt>
                <c:pt idx="1">
                  <c:v>59.577194</c:v>
                </c:pt>
              </c:numCache>
            </c:numRef>
          </c:val>
        </c:ser>
        <c:ser>
          <c:idx val="3"/>
          <c:order val="3"/>
          <c:tx>
            <c:v>Brain-specific Up-regulated Enhancers</c:v>
          </c:tx>
          <c:spPr>
            <a:solidFill>
              <a:srgbClr val="0000FF"/>
            </a:solidFill>
            <a:effectLst/>
          </c:spPr>
          <c:invertIfNegative val="0"/>
          <c:cat>
            <c:strRef>
              <c:f>Muscle_vs_Brain!$O$2:$P$2</c:f>
              <c:strCache>
                <c:ptCount val="2"/>
                <c:pt idx="0">
                  <c:v>Regulatory sites under positive selection</c:v>
                </c:pt>
                <c:pt idx="1">
                  <c:v>Regulatory sites under negative selection</c:v>
                </c:pt>
              </c:strCache>
            </c:strRef>
          </c:cat>
          <c:val>
            <c:numRef>
              <c:f>Muscle_vs_Brain!$O$14:$P$14</c:f>
              <c:numCache>
                <c:formatCode>General</c:formatCode>
                <c:ptCount val="2"/>
                <c:pt idx="0">
                  <c:v>44.353154</c:v>
                </c:pt>
                <c:pt idx="1">
                  <c:v>86.66779800000002</c:v>
                </c:pt>
              </c:numCache>
            </c:numRef>
          </c:val>
        </c:ser>
        <c:dLbls>
          <c:showLegendKey val="0"/>
          <c:showVal val="0"/>
          <c:showCatName val="0"/>
          <c:showSerName val="0"/>
          <c:showPercent val="0"/>
          <c:showBubbleSize val="0"/>
        </c:dLbls>
        <c:gapWidth val="150"/>
        <c:axId val="-2114914520"/>
        <c:axId val="-2117046616"/>
      </c:barChart>
      <c:catAx>
        <c:axId val="-2114914520"/>
        <c:scaling>
          <c:orientation val="minMax"/>
        </c:scaling>
        <c:delete val="0"/>
        <c:axPos val="b"/>
        <c:majorTickMark val="out"/>
        <c:minorTickMark val="none"/>
        <c:tickLblPos val="nextTo"/>
        <c:crossAx val="-2117046616"/>
        <c:crosses val="autoZero"/>
        <c:auto val="1"/>
        <c:lblAlgn val="ctr"/>
        <c:lblOffset val="100"/>
        <c:noMultiLvlLbl val="0"/>
      </c:catAx>
      <c:valAx>
        <c:axId val="-2117046616"/>
        <c:scaling>
          <c:orientation val="minMax"/>
        </c:scaling>
        <c:delete val="0"/>
        <c:axPos val="l"/>
        <c:title>
          <c:tx>
            <c:rich>
              <a:bodyPr rot="-5400000" vert="horz"/>
              <a:lstStyle/>
              <a:p>
                <a:pPr>
                  <a:defRPr/>
                </a:pPr>
                <a:r>
                  <a:rPr lang="en-US"/>
                  <a:t>Number of Sites (Nucleotides)</a:t>
                </a:r>
              </a:p>
            </c:rich>
          </c:tx>
          <c:layout/>
          <c:overlay val="0"/>
        </c:title>
        <c:numFmt formatCode="General" sourceLinked="1"/>
        <c:majorTickMark val="out"/>
        <c:minorTickMark val="none"/>
        <c:tickLblPos val="nextTo"/>
        <c:crossAx val="-2114914520"/>
        <c:crosses val="autoZero"/>
        <c:crossBetween val="between"/>
      </c:valAx>
    </c:plotArea>
    <c:legend>
      <c:legendPos val="r"/>
      <c:legendEntry>
        <c:idx val="0"/>
        <c:txPr>
          <a:bodyPr/>
          <a:lstStyle/>
          <a:p>
            <a:pPr>
              <a:defRPr>
                <a:solidFill>
                  <a:srgbClr val="FF0000"/>
                </a:solidFill>
              </a:defRPr>
            </a:pPr>
            <a:endParaRPr lang="en-US"/>
          </a:p>
        </c:txPr>
      </c:legendEntry>
      <c:legendEntry>
        <c:idx val="1"/>
        <c:txPr>
          <a:bodyPr/>
          <a:lstStyle/>
          <a:p>
            <a:pPr>
              <a:defRPr>
                <a:solidFill>
                  <a:srgbClr val="0000FF"/>
                </a:solidFill>
              </a:defRPr>
            </a:pPr>
            <a:endParaRPr lang="en-US"/>
          </a:p>
        </c:txPr>
      </c:legendEntry>
      <c:legendEntry>
        <c:idx val="2"/>
        <c:txPr>
          <a:bodyPr/>
          <a:lstStyle/>
          <a:p>
            <a:pPr>
              <a:defRPr>
                <a:solidFill>
                  <a:srgbClr val="FF0000"/>
                </a:solidFill>
              </a:defRPr>
            </a:pPr>
            <a:endParaRPr lang="en-US"/>
          </a:p>
        </c:txPr>
      </c:legendEntry>
      <c:legendEntry>
        <c:idx val="3"/>
        <c:txPr>
          <a:bodyPr/>
          <a:lstStyle/>
          <a:p>
            <a:pPr>
              <a:defRPr>
                <a:solidFill>
                  <a:srgbClr val="0000FF"/>
                </a:solidFill>
              </a:defRPr>
            </a:pPr>
            <a:endParaRPr lang="en-US"/>
          </a:p>
        </c:txPr>
      </c:legendEntry>
      <c:layout>
        <c:manualLayout>
          <c:xMode val="edge"/>
          <c:yMode val="edge"/>
          <c:x val="0.755555555555555"/>
          <c:y val="0.026664585922775"/>
          <c:w val="0.231944444444444"/>
          <c:h val="0.617519937092421"/>
        </c:manualLayout>
      </c:layout>
      <c:overlay val="0"/>
    </c:legend>
    <c:plotVisOnly val="1"/>
    <c:dispBlanksAs val="gap"/>
    <c:showDLblsOverMax val="0"/>
  </c:chart>
  <c:txPr>
    <a:bodyPr/>
    <a:lstStyle/>
    <a:p>
      <a:pPr>
        <a:defRPr sz="1600" b="1">
          <a:latin typeface="Arial"/>
          <a:cs typeface="Arial"/>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v>Muscle-specific Down-regulated Promoters</c:v>
          </c:tx>
          <c:spPr>
            <a:pattFill prst="smGrid">
              <a:fgClr>
                <a:srgbClr val="008000"/>
              </a:fgClr>
              <a:bgClr>
                <a:schemeClr val="bg1"/>
              </a:bgClr>
            </a:patt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Muscle_vs_Brain!$O$7:$P$7</c:f>
              <c:numCache>
                <c:formatCode>General</c:formatCode>
                <c:ptCount val="2"/>
                <c:pt idx="0">
                  <c:v>10.856403</c:v>
                </c:pt>
                <c:pt idx="1">
                  <c:v>17.677563</c:v>
                </c:pt>
              </c:numCache>
            </c:numRef>
          </c:val>
        </c:ser>
        <c:ser>
          <c:idx val="1"/>
          <c:order val="1"/>
          <c:tx>
            <c:v>Muscle-specific Down-regulated Enhancers</c:v>
          </c:tx>
          <c:spPr>
            <a:pattFill prst="smGrid">
              <a:fgClr>
                <a:srgbClr val="660066"/>
              </a:fgClr>
              <a:bgClr>
                <a:schemeClr val="bg1"/>
              </a:bgClr>
            </a:patt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Muscle_vs_Brain!$O$9:$P$9</c:f>
              <c:numCache>
                <c:formatCode>General</c:formatCode>
                <c:ptCount val="2"/>
                <c:pt idx="0">
                  <c:v>8.817992</c:v>
                </c:pt>
                <c:pt idx="1">
                  <c:v>19.893024</c:v>
                </c:pt>
              </c:numCache>
            </c:numRef>
          </c:val>
        </c:ser>
        <c:ser>
          <c:idx val="2"/>
          <c:order val="2"/>
          <c:tx>
            <c:v>Brain-specific Down-regulated Promoters</c:v>
          </c:tx>
          <c:spPr>
            <a:solidFill>
              <a:srgbClr val="008000"/>
            </a:solidFill>
            <a:ln w="12700">
              <a:solidFill>
                <a:schemeClr val="tx1"/>
              </a:solidFill>
            </a:ln>
            <a:effectLst/>
          </c:spPr>
          <c:invertIfNegative val="0"/>
          <c:cat>
            <c:strRef>
              <c:f>Muscle_vs_Brain!$O$2:$P$2</c:f>
              <c:strCache>
                <c:ptCount val="2"/>
                <c:pt idx="0">
                  <c:v>Regulatory sites under positive selection</c:v>
                </c:pt>
                <c:pt idx="1">
                  <c:v>Regulatory sites under negative selection</c:v>
                </c:pt>
              </c:strCache>
            </c:strRef>
          </c:cat>
          <c:val>
            <c:numRef>
              <c:f>Muscle_vs_Brain!$O$16:$P$16</c:f>
              <c:numCache>
                <c:formatCode>General</c:formatCode>
                <c:ptCount val="2"/>
                <c:pt idx="0">
                  <c:v>57.269492</c:v>
                </c:pt>
                <c:pt idx="1">
                  <c:v>107.799056</c:v>
                </c:pt>
              </c:numCache>
            </c:numRef>
          </c:val>
        </c:ser>
        <c:ser>
          <c:idx val="3"/>
          <c:order val="3"/>
          <c:tx>
            <c:v>Brain-specific Down-regulated Enhancers</c:v>
          </c:tx>
          <c:spPr>
            <a:solidFill>
              <a:schemeClr val="accent4">
                <a:lumMod val="75000"/>
              </a:schemeClr>
            </a:solidFill>
            <a:effectLst/>
          </c:spPr>
          <c:invertIfNegative val="0"/>
          <c:cat>
            <c:strRef>
              <c:f>Muscle_vs_Brain!$O$2:$P$2</c:f>
              <c:strCache>
                <c:ptCount val="2"/>
                <c:pt idx="0">
                  <c:v>Regulatory sites under positive selection</c:v>
                </c:pt>
                <c:pt idx="1">
                  <c:v>Regulatory sites under negative selection</c:v>
                </c:pt>
              </c:strCache>
            </c:strRef>
          </c:cat>
          <c:val>
            <c:numRef>
              <c:f>Muscle_vs_Brain!$O$18:$P$18</c:f>
              <c:numCache>
                <c:formatCode>General</c:formatCode>
                <c:ptCount val="2"/>
                <c:pt idx="0">
                  <c:v>32.549132</c:v>
                </c:pt>
                <c:pt idx="1">
                  <c:v>90.110221</c:v>
                </c:pt>
              </c:numCache>
            </c:numRef>
          </c:val>
        </c:ser>
        <c:dLbls>
          <c:showLegendKey val="0"/>
          <c:showVal val="0"/>
          <c:showCatName val="0"/>
          <c:showSerName val="0"/>
          <c:showPercent val="0"/>
          <c:showBubbleSize val="0"/>
        </c:dLbls>
        <c:gapWidth val="150"/>
        <c:axId val="-2116890968"/>
        <c:axId val="-2116104984"/>
      </c:barChart>
      <c:catAx>
        <c:axId val="-2116890968"/>
        <c:scaling>
          <c:orientation val="minMax"/>
        </c:scaling>
        <c:delete val="0"/>
        <c:axPos val="b"/>
        <c:numFmt formatCode="General" sourceLinked="1"/>
        <c:majorTickMark val="out"/>
        <c:minorTickMark val="none"/>
        <c:tickLblPos val="nextTo"/>
        <c:crossAx val="-2116104984"/>
        <c:crosses val="autoZero"/>
        <c:auto val="1"/>
        <c:lblAlgn val="ctr"/>
        <c:lblOffset val="100"/>
        <c:noMultiLvlLbl val="0"/>
      </c:catAx>
      <c:valAx>
        <c:axId val="-2116104984"/>
        <c:scaling>
          <c:orientation val="minMax"/>
        </c:scaling>
        <c:delete val="0"/>
        <c:axPos val="l"/>
        <c:title>
          <c:tx>
            <c:rich>
              <a:bodyPr rot="-5400000" vert="horz"/>
              <a:lstStyle/>
              <a:p>
                <a:pPr>
                  <a:defRPr/>
                </a:pPr>
                <a:r>
                  <a:rPr lang="en-US" dirty="0" smtClean="0"/>
                  <a:t>Number of sites (nucleotides)</a:t>
                </a:r>
                <a:endParaRPr lang="en-US" dirty="0"/>
              </a:p>
            </c:rich>
          </c:tx>
          <c:layout/>
          <c:overlay val="0"/>
        </c:title>
        <c:numFmt formatCode="General" sourceLinked="1"/>
        <c:majorTickMark val="out"/>
        <c:minorTickMark val="none"/>
        <c:tickLblPos val="nextTo"/>
        <c:crossAx val="-2116890968"/>
        <c:crosses val="autoZero"/>
        <c:crossBetween val="between"/>
      </c:valAx>
    </c:plotArea>
    <c:legend>
      <c:legendPos val="r"/>
      <c:legendEntry>
        <c:idx val="0"/>
        <c:txPr>
          <a:bodyPr/>
          <a:lstStyle/>
          <a:p>
            <a:pPr>
              <a:defRPr>
                <a:solidFill>
                  <a:srgbClr val="008000"/>
                </a:solidFill>
              </a:defRPr>
            </a:pPr>
            <a:endParaRPr lang="en-US"/>
          </a:p>
        </c:txPr>
      </c:legendEntry>
      <c:legendEntry>
        <c:idx val="1"/>
        <c:txPr>
          <a:bodyPr/>
          <a:lstStyle/>
          <a:p>
            <a:pPr>
              <a:defRPr>
                <a:solidFill>
                  <a:schemeClr val="accent4">
                    <a:lumMod val="75000"/>
                  </a:schemeClr>
                </a:solidFill>
              </a:defRPr>
            </a:pPr>
            <a:endParaRPr lang="en-US"/>
          </a:p>
        </c:txPr>
      </c:legendEntry>
      <c:legendEntry>
        <c:idx val="2"/>
        <c:txPr>
          <a:bodyPr/>
          <a:lstStyle/>
          <a:p>
            <a:pPr>
              <a:defRPr>
                <a:solidFill>
                  <a:srgbClr val="008000"/>
                </a:solidFill>
              </a:defRPr>
            </a:pPr>
            <a:endParaRPr lang="en-US"/>
          </a:p>
        </c:txPr>
      </c:legendEntry>
      <c:legendEntry>
        <c:idx val="3"/>
        <c:txPr>
          <a:bodyPr/>
          <a:lstStyle/>
          <a:p>
            <a:pPr>
              <a:defRPr>
                <a:solidFill>
                  <a:srgbClr val="604A7B"/>
                </a:solidFill>
              </a:defRPr>
            </a:pPr>
            <a:endParaRPr lang="en-US"/>
          </a:p>
        </c:txPr>
      </c:legendEntry>
      <c:layout>
        <c:manualLayout>
          <c:xMode val="edge"/>
          <c:yMode val="edge"/>
          <c:x val="0.75742901039809"/>
          <c:y val="0.0272365421462637"/>
          <c:w val="0.242570989601909"/>
          <c:h val="0.560339550934294"/>
        </c:manualLayout>
      </c:layout>
      <c:overlay val="0"/>
    </c:legend>
    <c:plotVisOnly val="1"/>
    <c:dispBlanksAs val="gap"/>
    <c:showDLblsOverMax val="0"/>
  </c:chart>
  <c:txPr>
    <a:bodyPr/>
    <a:lstStyle/>
    <a:p>
      <a:pPr>
        <a:defRPr sz="1600" b="1">
          <a:latin typeface="Arial"/>
          <a:cs typeface="Arial"/>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Up-regulated</a:t>
            </a:r>
            <a:r>
              <a:rPr lang="en-US" baseline="0" dirty="0" smtClean="0"/>
              <a:t> Muscle Promoter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Sheet2!$AC$10:$AC$12</c:f>
              <c:strCache>
                <c:ptCount val="3"/>
                <c:pt idx="0">
                  <c:v>Transcription Regulation</c:v>
                </c:pt>
                <c:pt idx="1">
                  <c:v>Metal Ion Binding</c:v>
                </c:pt>
                <c:pt idx="2">
                  <c:v>Muscle Development</c:v>
                </c:pt>
              </c:strCache>
            </c:strRef>
          </c:cat>
          <c:val>
            <c:numRef>
              <c:f>Sheet2!$AE$10:$AE$12</c:f>
              <c:numCache>
                <c:formatCode>0.00</c:formatCode>
                <c:ptCount val="3"/>
                <c:pt idx="0">
                  <c:v>9.593848</c:v>
                </c:pt>
                <c:pt idx="1">
                  <c:v>12.214432</c:v>
                </c:pt>
                <c:pt idx="2">
                  <c:v>19.079692</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Sheet2!$AC$10:$AC$12</c:f>
              <c:strCache>
                <c:ptCount val="3"/>
                <c:pt idx="0">
                  <c:v>Transcription Regulation</c:v>
                </c:pt>
                <c:pt idx="1">
                  <c:v>Metal Ion Binding</c:v>
                </c:pt>
                <c:pt idx="2">
                  <c:v>Muscle Development</c:v>
                </c:pt>
              </c:strCache>
            </c:strRef>
          </c:cat>
          <c:val>
            <c:numRef>
              <c:f>Sheet2!$AB$10:$AB$12</c:f>
              <c:numCache>
                <c:formatCode>0.00</c:formatCode>
                <c:ptCount val="3"/>
                <c:pt idx="0">
                  <c:v>28.590411</c:v>
                </c:pt>
                <c:pt idx="1">
                  <c:v>25.904736</c:v>
                </c:pt>
                <c:pt idx="2">
                  <c:v>63.49651</c:v>
                </c:pt>
              </c:numCache>
            </c:numRef>
          </c:val>
        </c:ser>
        <c:dLbls>
          <c:showLegendKey val="0"/>
          <c:showVal val="0"/>
          <c:showCatName val="0"/>
          <c:showSerName val="0"/>
          <c:showPercent val="0"/>
          <c:showBubbleSize val="0"/>
        </c:dLbls>
        <c:gapWidth val="100"/>
        <c:axId val="-2126334216"/>
        <c:axId val="-2126328104"/>
      </c:barChart>
      <c:valAx>
        <c:axId val="-2126328104"/>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Promoter Regions under Selection</a:t>
                </a:r>
                <a:endParaRPr lang="en-US" sz="1600">
                  <a:latin typeface="Arial"/>
                  <a:cs typeface="Arial"/>
                </a:endParaRPr>
              </a:p>
            </c:rich>
          </c:tx>
          <c:layout>
            <c:manualLayout>
              <c:xMode val="edge"/>
              <c:yMode val="edge"/>
              <c:x val="0.214864781751879"/>
              <c:y val="0.863615014328003"/>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26334216"/>
        <c:crosses val="autoZero"/>
        <c:crossBetween val="between"/>
      </c:valAx>
      <c:catAx>
        <c:axId val="-2126334216"/>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126328104"/>
        <c:crosses val="autoZero"/>
        <c:auto val="1"/>
        <c:lblAlgn val="ctr"/>
        <c:lblOffset val="100"/>
        <c:noMultiLvlLbl val="0"/>
      </c:catAx>
    </c:plotArea>
    <c:legend>
      <c:legendPos val="r"/>
      <c:layout>
        <c:manualLayout>
          <c:xMode val="edge"/>
          <c:yMode val="edge"/>
          <c:x val="0.673958261258791"/>
          <c:y val="0.171881951136112"/>
          <c:w val="0.258238280359079"/>
          <c:h val="0.21360015616098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Up-regulated</a:t>
            </a:r>
            <a:r>
              <a:rPr lang="en-US" baseline="0" dirty="0" smtClean="0"/>
              <a:t> Muscle Enhancer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Sheet2!$Q$95:$Q$98</c:f>
              <c:strCache>
                <c:ptCount val="4"/>
                <c:pt idx="0">
                  <c:v>Protein Adhesion</c:v>
                </c:pt>
                <c:pt idx="1">
                  <c:v>Transcription Regulation</c:v>
                </c:pt>
                <c:pt idx="2">
                  <c:v>Metal Ion Binding</c:v>
                </c:pt>
                <c:pt idx="3">
                  <c:v>Muslce Development</c:v>
                </c:pt>
              </c:strCache>
            </c:strRef>
          </c:cat>
          <c:val>
            <c:numRef>
              <c:f>Sheet2!$R$95:$R$98</c:f>
              <c:numCache>
                <c:formatCode>0.00</c:formatCode>
                <c:ptCount val="4"/>
                <c:pt idx="0">
                  <c:v>5.431281</c:v>
                </c:pt>
                <c:pt idx="1">
                  <c:v>5.431281</c:v>
                </c:pt>
                <c:pt idx="2">
                  <c:v>10.764431</c:v>
                </c:pt>
                <c:pt idx="3">
                  <c:v>24.204636</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Sheet2!$Q$95:$Q$98</c:f>
              <c:strCache>
                <c:ptCount val="4"/>
                <c:pt idx="0">
                  <c:v>Protein Adhesion</c:v>
                </c:pt>
                <c:pt idx="1">
                  <c:v>Transcription Regulation</c:v>
                </c:pt>
                <c:pt idx="2">
                  <c:v>Metal Ion Binding</c:v>
                </c:pt>
                <c:pt idx="3">
                  <c:v>Muslce Development</c:v>
                </c:pt>
              </c:strCache>
            </c:strRef>
          </c:cat>
          <c:val>
            <c:numRef>
              <c:f>Sheet2!$N$95:$N$98</c:f>
              <c:numCache>
                <c:formatCode>0.00</c:formatCode>
                <c:ptCount val="4"/>
                <c:pt idx="0">
                  <c:v>2.364862</c:v>
                </c:pt>
                <c:pt idx="1">
                  <c:v>1.978207</c:v>
                </c:pt>
                <c:pt idx="2">
                  <c:v>5.507382</c:v>
                </c:pt>
                <c:pt idx="3">
                  <c:v>14.767179</c:v>
                </c:pt>
              </c:numCache>
            </c:numRef>
          </c:val>
        </c:ser>
        <c:dLbls>
          <c:showLegendKey val="0"/>
          <c:showVal val="0"/>
          <c:showCatName val="0"/>
          <c:showSerName val="0"/>
          <c:showPercent val="0"/>
          <c:showBubbleSize val="0"/>
        </c:dLbls>
        <c:gapWidth val="100"/>
        <c:axId val="-2124985960"/>
        <c:axId val="-2124992088"/>
      </c:barChart>
      <c:valAx>
        <c:axId val="-2124992088"/>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Enhancer Regions under Selection</a:t>
                </a:r>
                <a:endParaRPr lang="en-US" sz="1600">
                  <a:latin typeface="Arial"/>
                  <a:cs typeface="Arial"/>
                </a:endParaRPr>
              </a:p>
            </c:rich>
          </c:tx>
          <c:layout>
            <c:manualLayout>
              <c:xMode val="edge"/>
              <c:yMode val="edge"/>
              <c:x val="0.165400464517579"/>
              <c:y val="0.869879339033656"/>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24985960"/>
        <c:crosses val="autoZero"/>
        <c:crossBetween val="between"/>
      </c:valAx>
      <c:catAx>
        <c:axId val="-2124985960"/>
        <c:scaling>
          <c:orientation val="minMax"/>
        </c:scaling>
        <c:delete val="0"/>
        <c:axPos val="l"/>
        <c:numFmt formatCode="General" sourceLinked="1"/>
        <c:majorTickMark val="out"/>
        <c:minorTickMark val="none"/>
        <c:tickLblPos val="nextTo"/>
        <c:txPr>
          <a:bodyPr/>
          <a:lstStyle/>
          <a:p>
            <a:pPr>
              <a:defRPr sz="1600" b="1">
                <a:latin typeface="Arial"/>
                <a:cs typeface="Arial"/>
              </a:defRPr>
            </a:pPr>
            <a:endParaRPr lang="en-US"/>
          </a:p>
        </c:txPr>
        <c:crossAx val="-2124992088"/>
        <c:crosses val="autoZero"/>
        <c:auto val="1"/>
        <c:lblAlgn val="ctr"/>
        <c:lblOffset val="100"/>
        <c:noMultiLvlLbl val="0"/>
      </c:catAx>
    </c:plotArea>
    <c:legend>
      <c:legendPos val="r"/>
      <c:layout>
        <c:manualLayout>
          <c:xMode val="edge"/>
          <c:yMode val="edge"/>
          <c:x val="0.701181464838594"/>
          <c:y val="0.164063914530349"/>
          <c:w val="0.253549353367794"/>
          <c:h val="0.215456570068807"/>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Up-regulated Brain Enhancer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Sheet2!$P$141:$P$147</c:f>
              <c:strCache>
                <c:ptCount val="7"/>
                <c:pt idx="0">
                  <c:v>Response to Stimuli</c:v>
                </c:pt>
                <c:pt idx="1">
                  <c:v>Memory</c:v>
                </c:pt>
                <c:pt idx="2">
                  <c:v>Cognition, Behavior, Sensory Perception</c:v>
                </c:pt>
                <c:pt idx="3">
                  <c:v>Neuron Development</c:v>
                </c:pt>
                <c:pt idx="4">
                  <c:v>Kinase Activity</c:v>
                </c:pt>
                <c:pt idx="5">
                  <c:v>Synaptic Transmission/Signaling</c:v>
                </c:pt>
                <c:pt idx="6">
                  <c:v>Ion Channels</c:v>
                </c:pt>
              </c:strCache>
            </c:strRef>
          </c:cat>
          <c:val>
            <c:numRef>
              <c:f>Sheet2!$R$141:$R$147</c:f>
              <c:numCache>
                <c:formatCode>0.00</c:formatCode>
                <c:ptCount val="7"/>
                <c:pt idx="0">
                  <c:v>0.0</c:v>
                </c:pt>
                <c:pt idx="1">
                  <c:v>0.724012</c:v>
                </c:pt>
                <c:pt idx="2">
                  <c:v>2.683279</c:v>
                </c:pt>
                <c:pt idx="3">
                  <c:v>2.022844999999998</c:v>
                </c:pt>
                <c:pt idx="4">
                  <c:v>1.604886</c:v>
                </c:pt>
                <c:pt idx="5">
                  <c:v>4.939619</c:v>
                </c:pt>
                <c:pt idx="6">
                  <c:v>7.388125</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Sheet2!$P$141:$P$147</c:f>
              <c:strCache>
                <c:ptCount val="7"/>
                <c:pt idx="0">
                  <c:v>Response to Stimuli</c:v>
                </c:pt>
                <c:pt idx="1">
                  <c:v>Memory</c:v>
                </c:pt>
                <c:pt idx="2">
                  <c:v>Cognition, Behavior, Sensory Perception</c:v>
                </c:pt>
                <c:pt idx="3">
                  <c:v>Neuron Development</c:v>
                </c:pt>
                <c:pt idx="4">
                  <c:v>Kinase Activity</c:v>
                </c:pt>
                <c:pt idx="5">
                  <c:v>Synaptic Transmission/Signaling</c:v>
                </c:pt>
                <c:pt idx="6">
                  <c:v>Ion Channels</c:v>
                </c:pt>
              </c:strCache>
            </c:strRef>
          </c:cat>
          <c:val>
            <c:numRef>
              <c:f>Sheet2!$O$141:$O$147</c:f>
              <c:numCache>
                <c:formatCode>0.00</c:formatCode>
                <c:ptCount val="7"/>
                <c:pt idx="0">
                  <c:v>3.018706</c:v>
                </c:pt>
                <c:pt idx="1">
                  <c:v>3.346875999999997</c:v>
                </c:pt>
                <c:pt idx="2">
                  <c:v>6.421975</c:v>
                </c:pt>
                <c:pt idx="3">
                  <c:v>6.689473</c:v>
                </c:pt>
                <c:pt idx="4">
                  <c:v>8.424300999999998</c:v>
                </c:pt>
                <c:pt idx="5">
                  <c:v>8.675182</c:v>
                </c:pt>
                <c:pt idx="6">
                  <c:v>15.810732</c:v>
                </c:pt>
              </c:numCache>
            </c:numRef>
          </c:val>
        </c:ser>
        <c:dLbls>
          <c:showLegendKey val="0"/>
          <c:showVal val="0"/>
          <c:showCatName val="0"/>
          <c:showSerName val="0"/>
          <c:showPercent val="0"/>
          <c:showBubbleSize val="0"/>
        </c:dLbls>
        <c:gapWidth val="100"/>
        <c:axId val="-2124924744"/>
        <c:axId val="-2124930872"/>
      </c:barChart>
      <c:valAx>
        <c:axId val="-2124930872"/>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Enhancer Regions under Selection</a:t>
                </a:r>
                <a:endParaRPr lang="en-US" sz="1600">
                  <a:latin typeface="Arial"/>
                  <a:cs typeface="Arial"/>
                </a:endParaRPr>
              </a:p>
            </c:rich>
          </c:tx>
          <c:layout>
            <c:manualLayout>
              <c:xMode val="edge"/>
              <c:yMode val="edge"/>
              <c:x val="0.200664930257249"/>
              <c:y val="0.871962330000934"/>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24924744"/>
        <c:crosses val="autoZero"/>
        <c:crossBetween val="between"/>
      </c:valAx>
      <c:catAx>
        <c:axId val="-2124924744"/>
        <c:scaling>
          <c:orientation val="minMax"/>
        </c:scaling>
        <c:delete val="0"/>
        <c:axPos val="l"/>
        <c:majorTickMark val="out"/>
        <c:minorTickMark val="none"/>
        <c:tickLblPos val="nextTo"/>
        <c:txPr>
          <a:bodyPr/>
          <a:lstStyle/>
          <a:p>
            <a:pPr>
              <a:defRPr sz="1600" b="1">
                <a:latin typeface="Arial"/>
                <a:cs typeface="Arial"/>
              </a:defRPr>
            </a:pPr>
            <a:endParaRPr lang="en-US"/>
          </a:p>
        </c:txPr>
        <c:crossAx val="-2124930872"/>
        <c:crosses val="autoZero"/>
        <c:auto val="1"/>
        <c:lblAlgn val="ctr"/>
        <c:lblOffset val="100"/>
        <c:noMultiLvlLbl val="0"/>
      </c:catAx>
    </c:plotArea>
    <c:legend>
      <c:legendPos val="r"/>
      <c:layout>
        <c:manualLayout>
          <c:xMode val="edge"/>
          <c:yMode val="edge"/>
          <c:x val="0.686861837678971"/>
          <c:y val="0.172179976248686"/>
          <c:w val="0.265699644529717"/>
          <c:h val="0.204213115410333"/>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dirty="0" smtClean="0"/>
              <a:t>Up-regulated Brain</a:t>
            </a:r>
            <a:r>
              <a:rPr lang="en-US" baseline="0" dirty="0" smtClean="0"/>
              <a:t> Promoter</a:t>
            </a:r>
            <a:endParaRPr lang="en-US" dirty="0"/>
          </a:p>
        </c:rich>
      </c:tx>
      <c:layout/>
      <c:overlay val="0"/>
    </c:title>
    <c:autoTitleDeleted val="0"/>
    <c:plotArea>
      <c:layout/>
      <c:barChart>
        <c:barDir val="bar"/>
        <c:grouping val="clustered"/>
        <c:varyColors val="0"/>
        <c:ser>
          <c:idx val="1"/>
          <c:order val="1"/>
          <c:tx>
            <c:v>Positive Selection</c:v>
          </c:tx>
          <c:spPr>
            <a:solidFill>
              <a:srgbClr val="008000"/>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cat>
            <c:strRef>
              <c:f>Sheet2!$M$118:$M$122</c:f>
              <c:strCache>
                <c:ptCount val="5"/>
                <c:pt idx="0">
                  <c:v>Cognition, Behavior, Sensory Perception</c:v>
                </c:pt>
                <c:pt idx="1">
                  <c:v>Response to Stimuli</c:v>
                </c:pt>
                <c:pt idx="2">
                  <c:v>Synaptic Transmission/Signaling</c:v>
                </c:pt>
                <c:pt idx="3">
                  <c:v>Glycosylation-associated</c:v>
                </c:pt>
                <c:pt idx="4">
                  <c:v>Ion Channels</c:v>
                </c:pt>
              </c:strCache>
            </c:strRef>
          </c:cat>
          <c:val>
            <c:numRef>
              <c:f>Sheet2!$N$118:$N$122</c:f>
              <c:numCache>
                <c:formatCode>0.00</c:formatCode>
                <c:ptCount val="5"/>
                <c:pt idx="0">
                  <c:v>3.120776</c:v>
                </c:pt>
                <c:pt idx="1">
                  <c:v>3.120776</c:v>
                </c:pt>
                <c:pt idx="2">
                  <c:v>9.340998000000001</c:v>
                </c:pt>
                <c:pt idx="3">
                  <c:v>23.107884</c:v>
                </c:pt>
                <c:pt idx="4">
                  <c:v>25.370301</c:v>
                </c:pt>
              </c:numCache>
            </c:numRef>
          </c:val>
        </c:ser>
        <c:ser>
          <c:idx val="0"/>
          <c:order val="0"/>
          <c:tx>
            <c:v>Negative Selection</c:v>
          </c:tx>
          <c:spPr>
            <a:solidFill>
              <a:srgbClr val="5C3E9D"/>
            </a:solidFill>
            <a:ln w="12700">
              <a:solidFill>
                <a:schemeClr val="tx1"/>
              </a:solidFill>
            </a:ln>
            <a:effectLst/>
          </c:spPr>
          <c:invertIfNegative val="0"/>
          <c:dPt>
            <c:idx val="0"/>
            <c:invertIfNegative val="0"/>
            <c:bubble3D val="0"/>
          </c:dPt>
          <c:dPt>
            <c:idx val="1"/>
            <c:invertIfNegative val="0"/>
            <c:bubble3D val="0"/>
          </c:dPt>
          <c:dPt>
            <c:idx val="2"/>
            <c:invertIfNegative val="0"/>
            <c:bubble3D val="0"/>
          </c:dPt>
          <c:dPt>
            <c:idx val="3"/>
            <c:invertIfNegative val="0"/>
            <c:bubble3D val="0"/>
          </c:dPt>
          <c:dPt>
            <c:idx val="4"/>
            <c:invertIfNegative val="0"/>
            <c:bubble3D val="0"/>
          </c:dPt>
          <c:cat>
            <c:strRef>
              <c:f>Sheet2!$M$118:$M$122</c:f>
              <c:strCache>
                <c:ptCount val="5"/>
                <c:pt idx="0">
                  <c:v>Cognition, Behavior, Sensory Perception</c:v>
                </c:pt>
                <c:pt idx="1">
                  <c:v>Response to Stimuli</c:v>
                </c:pt>
                <c:pt idx="2">
                  <c:v>Synaptic Transmission/Signaling</c:v>
                </c:pt>
                <c:pt idx="3">
                  <c:v>Glycosylation-associated</c:v>
                </c:pt>
                <c:pt idx="4">
                  <c:v>Ion Channels</c:v>
                </c:pt>
              </c:strCache>
            </c:strRef>
          </c:cat>
          <c:val>
            <c:numRef>
              <c:f>Sheet2!$K$118:$K$122</c:f>
              <c:numCache>
                <c:formatCode>0.00</c:formatCode>
                <c:ptCount val="5"/>
                <c:pt idx="0">
                  <c:v>6.157536999999995</c:v>
                </c:pt>
                <c:pt idx="1">
                  <c:v>6.157536999999995</c:v>
                </c:pt>
                <c:pt idx="2">
                  <c:v>8.946561</c:v>
                </c:pt>
                <c:pt idx="3">
                  <c:v>17.086928</c:v>
                </c:pt>
                <c:pt idx="4">
                  <c:v>13.70379</c:v>
                </c:pt>
              </c:numCache>
            </c:numRef>
          </c:val>
        </c:ser>
        <c:dLbls>
          <c:showLegendKey val="0"/>
          <c:showVal val="0"/>
          <c:showCatName val="0"/>
          <c:showSerName val="0"/>
          <c:showPercent val="0"/>
          <c:showBubbleSize val="0"/>
        </c:dLbls>
        <c:gapWidth val="100"/>
        <c:axId val="-2124888472"/>
        <c:axId val="-2124894600"/>
      </c:barChart>
      <c:valAx>
        <c:axId val="-2124894600"/>
        <c:scaling>
          <c:orientation val="minMax"/>
        </c:scaling>
        <c:delete val="0"/>
        <c:axPos val="b"/>
        <c:title>
          <c:tx>
            <c:rich>
              <a:bodyPr lIns="2">
                <a:spAutoFit/>
              </a:bodyPr>
              <a:lstStyle/>
              <a:p>
                <a:pPr>
                  <a:defRPr sz="1600">
                    <a:latin typeface="Arial"/>
                    <a:cs typeface="Arial"/>
                  </a:defRPr>
                </a:pPr>
                <a:r>
                  <a:rPr lang="en-US" sz="1600">
                    <a:latin typeface="Arial"/>
                    <a:cs typeface="Arial"/>
                  </a:rPr>
                  <a:t>Total Number</a:t>
                </a:r>
                <a:r>
                  <a:rPr lang="en-US" sz="1600" baseline="0">
                    <a:latin typeface="Arial"/>
                    <a:cs typeface="Arial"/>
                  </a:rPr>
                  <a:t> of Sites in Promoter Regions under Selection</a:t>
                </a:r>
                <a:endParaRPr lang="en-US" sz="1600">
                  <a:latin typeface="Arial"/>
                  <a:cs typeface="Arial"/>
                </a:endParaRPr>
              </a:p>
            </c:rich>
          </c:tx>
          <c:layout>
            <c:manualLayout>
              <c:xMode val="edge"/>
              <c:yMode val="edge"/>
              <c:x val="0.164682587485714"/>
              <c:y val="0.874130267506216"/>
            </c:manualLayout>
          </c:layout>
          <c:overlay val="0"/>
        </c:title>
        <c:numFmt formatCode="0" sourceLinked="0"/>
        <c:majorTickMark val="out"/>
        <c:minorTickMark val="none"/>
        <c:tickLblPos val="nextTo"/>
        <c:txPr>
          <a:bodyPr/>
          <a:lstStyle/>
          <a:p>
            <a:pPr>
              <a:defRPr sz="1000" b="1">
                <a:latin typeface="Arial"/>
                <a:cs typeface="Arial"/>
              </a:defRPr>
            </a:pPr>
            <a:endParaRPr lang="en-US"/>
          </a:p>
        </c:txPr>
        <c:crossAx val="-2124888472"/>
        <c:crosses val="autoZero"/>
        <c:crossBetween val="between"/>
      </c:valAx>
      <c:catAx>
        <c:axId val="-2124888472"/>
        <c:scaling>
          <c:orientation val="minMax"/>
        </c:scaling>
        <c:delete val="0"/>
        <c:axPos val="l"/>
        <c:majorTickMark val="out"/>
        <c:minorTickMark val="none"/>
        <c:tickLblPos val="nextTo"/>
        <c:txPr>
          <a:bodyPr/>
          <a:lstStyle/>
          <a:p>
            <a:pPr>
              <a:defRPr sz="1600" b="1">
                <a:latin typeface="Arial"/>
                <a:cs typeface="Arial"/>
              </a:defRPr>
            </a:pPr>
            <a:endParaRPr lang="en-US"/>
          </a:p>
        </c:txPr>
        <c:crossAx val="-2124894600"/>
        <c:crosses val="autoZero"/>
        <c:auto val="1"/>
        <c:lblAlgn val="ctr"/>
        <c:lblOffset val="100"/>
        <c:noMultiLvlLbl val="0"/>
      </c:catAx>
    </c:plotArea>
    <c:legend>
      <c:legendPos val="r"/>
      <c:layout>
        <c:manualLayout>
          <c:xMode val="edge"/>
          <c:yMode val="edge"/>
          <c:x val="0.644612981564959"/>
          <c:y val="0.165285126962782"/>
          <c:w val="0.244823338027043"/>
          <c:h val="0.208417690298722"/>
        </c:manualLayout>
      </c:layout>
      <c:overlay val="0"/>
      <c:txPr>
        <a:bodyPr/>
        <a:lstStyle/>
        <a:p>
          <a:pPr>
            <a:defRPr sz="1600" b="1">
              <a:latin typeface="Arial"/>
              <a:cs typeface="Arial"/>
            </a:defRPr>
          </a:pPr>
          <a:endParaRPr lang="en-US"/>
        </a:p>
      </c:txPr>
    </c:legend>
    <c:plotVisOnly val="1"/>
    <c:dispBlanksAs val="gap"/>
    <c:showDLblsOverMax val="0"/>
  </c:chart>
  <c:externalData r:id="rId1">
    <c:autoUpdate val="0"/>
  </c:externalData>
</c:chartSpace>
</file>

<file path=ppt/media/image1.png>
</file>

<file path=ppt/media/image10.png>
</file>

<file path=ppt/media/image11.png>
</file>

<file path=ppt/media/image2.png>
</file>

<file path=ppt/media/image3.png>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801F05E-CA0C-704B-B4FF-61E7E2525BDE}" type="datetimeFigureOut">
              <a:rPr lang="en-US" smtClean="0"/>
              <a:t>5/13/15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F5022C-11F0-7646-A816-8AF89EDB3406}" type="slidenum">
              <a:rPr lang="en-US" smtClean="0"/>
              <a:t>‹#›</a:t>
            </a:fld>
            <a:endParaRPr lang="en-US"/>
          </a:p>
        </p:txBody>
      </p:sp>
    </p:spTree>
    <p:extLst>
      <p:ext uri="{BB962C8B-B14F-4D97-AF65-F5344CB8AC3E}">
        <p14:creationId xmlns:p14="http://schemas.microsoft.com/office/powerpoint/2010/main" val="409192109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B7F5022C-11F0-7646-A816-8AF89EDB3406}" type="slidenum">
              <a:rPr lang="en-US" smtClean="0"/>
              <a:t>1</a:t>
            </a:fld>
            <a:endParaRPr lang="en-US"/>
          </a:p>
        </p:txBody>
      </p:sp>
    </p:spTree>
    <p:extLst>
      <p:ext uri="{BB962C8B-B14F-4D97-AF65-F5344CB8AC3E}">
        <p14:creationId xmlns:p14="http://schemas.microsoft.com/office/powerpoint/2010/main" val="1269088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a:t>
            </a:r>
            <a:r>
              <a:rPr lang="en-US" baseline="0" dirty="0" smtClean="0"/>
              <a:t> I looked at the influence of positive versus negative selection. I find that the enhancers of up-regulated muscles genes have more sites under a stronger influence of positive selection, while more negative selection on the promoter transcription factor binding sites.</a:t>
            </a:r>
          </a:p>
          <a:p>
            <a:r>
              <a:rPr lang="en-US" baseline="0" dirty="0" smtClean="0"/>
              <a:t>The opposite is apparent for up-regulated brain genes, where promoters have more sites under positive selection and more negative selection for brain enhancers. </a:t>
            </a:r>
          </a:p>
        </p:txBody>
      </p:sp>
      <p:sp>
        <p:nvSpPr>
          <p:cNvPr id="4" name="Slide Number Placeholder 3"/>
          <p:cNvSpPr>
            <a:spLocks noGrp="1"/>
          </p:cNvSpPr>
          <p:nvPr>
            <p:ph type="sldNum" sz="quarter" idx="10"/>
          </p:nvPr>
        </p:nvSpPr>
        <p:spPr/>
        <p:txBody>
          <a:bodyPr/>
          <a:lstStyle/>
          <a:p>
            <a:fld id="{B7F5022C-11F0-7646-A816-8AF89EDB3406}" type="slidenum">
              <a:rPr lang="en-US" smtClean="0"/>
              <a:t>10</a:t>
            </a:fld>
            <a:endParaRPr lang="en-US"/>
          </a:p>
        </p:txBody>
      </p:sp>
    </p:spTree>
    <p:extLst>
      <p:ext uri="{BB962C8B-B14F-4D97-AF65-F5344CB8AC3E}">
        <p14:creationId xmlns:p14="http://schemas.microsoft.com/office/powerpoint/2010/main" val="24765620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down-regulated genes, I see that overall there is more negative selection on both</a:t>
            </a:r>
            <a:r>
              <a:rPr lang="en-US" baseline="0" dirty="0" smtClean="0"/>
              <a:t> promoters and enhancer regulatory regions of both muscle and prefrontal cortex tissue types. </a:t>
            </a:r>
            <a:r>
              <a:rPr lang="en-US" baseline="0" dirty="0" err="1" smtClean="0"/>
              <a:t>Similarily</a:t>
            </a:r>
            <a:r>
              <a:rPr lang="en-US" baseline="0" dirty="0" smtClean="0"/>
              <a:t> to up-regulated genes, there are more total sites in regulatory regions of the brain that are under selection.</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11</a:t>
            </a:fld>
            <a:endParaRPr lang="en-US"/>
          </a:p>
        </p:txBody>
      </p:sp>
    </p:spTree>
    <p:extLst>
      <p:ext uri="{BB962C8B-B14F-4D97-AF65-F5344CB8AC3E}">
        <p14:creationId xmlns:p14="http://schemas.microsoft.com/office/powerpoint/2010/main" val="1103873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summary, I found that there are more differentially expressed genes in the prefrontal cortex in humans relative to chimp compared to muscle tissue</a:t>
            </a:r>
          </a:p>
          <a:p>
            <a:r>
              <a:rPr lang="en-US" dirty="0" smtClean="0"/>
              <a:t>-A higher proportion</a:t>
            </a:r>
            <a:r>
              <a:rPr lang="en-US" baseline="0" dirty="0" smtClean="0"/>
              <a:t> of sites of the regulatory regions acting on these differentially expressed genes are under selective pressure in the brain compared to the muscle.</a:t>
            </a:r>
          </a:p>
          <a:p>
            <a:r>
              <a:rPr lang="en-US" baseline="0" dirty="0" smtClean="0"/>
              <a:t>-When looking at down-regulated genes in both tissue types, overall the regulatory elements have more sites under negative selection</a:t>
            </a:r>
          </a:p>
          <a:p>
            <a:r>
              <a:rPr lang="en-US" baseline="0" dirty="0" smtClean="0"/>
              <a:t>-What I think is the most interesting result is I found that up-regulated genes in both tissue types show a converse relationship of positive and negative selection on regulatory regions</a:t>
            </a:r>
          </a:p>
          <a:p>
            <a:r>
              <a:rPr lang="en-US" baseline="0" dirty="0" smtClean="0"/>
              <a:t>-This all shows that there is an influence of natural selection in these non-coding regulatory regions which suggests regulatory elements in </a:t>
            </a:r>
            <a:r>
              <a:rPr lang="en-US" baseline="0" dirty="0" err="1" smtClean="0"/>
              <a:t>specifictissues</a:t>
            </a:r>
            <a:r>
              <a:rPr lang="en-US" baseline="0" dirty="0" smtClean="0"/>
              <a:t> play a prominent role in the evolution of humans.</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12</a:t>
            </a:fld>
            <a:endParaRPr lang="en-US"/>
          </a:p>
        </p:txBody>
      </p:sp>
    </p:spTree>
    <p:extLst>
      <p:ext uri="{BB962C8B-B14F-4D97-AF65-F5344CB8AC3E}">
        <p14:creationId xmlns:p14="http://schemas.microsoft.com/office/powerpoint/2010/main" val="28435839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 Meeting Notes (5/13/15 14:49) -----</a:t>
            </a:r>
          </a:p>
          <a:p>
            <a:r>
              <a:rPr lang="en-US" dirty="0"/>
              <a:t>Conclusion summary slides</a:t>
            </a:r>
          </a:p>
          <a:p>
            <a:r>
              <a:rPr lang="en-US" dirty="0"/>
              <a:t>up vs down regulation</a:t>
            </a:r>
          </a:p>
          <a:p>
            <a:r>
              <a:rPr lang="en-US" dirty="0"/>
              <a:t>positive and negative selection</a:t>
            </a:r>
          </a:p>
          <a:p>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13</a:t>
            </a:fld>
            <a:endParaRPr lang="en-US"/>
          </a:p>
        </p:txBody>
      </p:sp>
    </p:spTree>
    <p:extLst>
      <p:ext uri="{BB962C8B-B14F-4D97-AF65-F5344CB8AC3E}">
        <p14:creationId xmlns:p14="http://schemas.microsoft.com/office/powerpoint/2010/main" val="19243997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Ultimately we want to know the functional consequences of having</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positive or negative selection on a regulatory</a:t>
            </a:r>
            <a:r>
              <a:rPr lang="en-US" sz="1200" kern="1200" baseline="0" dirty="0" smtClean="0">
                <a:solidFill>
                  <a:schemeClr val="tx1"/>
                </a:solidFill>
                <a:effectLst/>
                <a:latin typeface="+mn-lt"/>
                <a:ea typeface="+mn-ea"/>
                <a:cs typeface="+mn-cs"/>
              </a:rPr>
              <a:t> site. One way to test this is by using </a:t>
            </a:r>
            <a:r>
              <a:rPr lang="en-US" sz="1200" kern="1200" baseline="0" dirty="0" err="1" smtClean="0">
                <a:solidFill>
                  <a:schemeClr val="tx1"/>
                </a:solidFill>
                <a:effectLst/>
                <a:latin typeface="+mn-lt"/>
                <a:ea typeface="+mn-ea"/>
                <a:cs typeface="+mn-cs"/>
              </a:rPr>
              <a:t>ChIP</a:t>
            </a:r>
            <a:r>
              <a:rPr lang="en-US" sz="1200" kern="1200" baseline="0" dirty="0" smtClean="0">
                <a:solidFill>
                  <a:schemeClr val="tx1"/>
                </a:solidFill>
                <a:effectLst/>
                <a:latin typeface="+mn-lt"/>
                <a:ea typeface="+mn-ea"/>
                <a:cs typeface="+mn-cs"/>
              </a:rPr>
              <a:t>-seq data and biophysical predictive models (such as STAP) to determine the binding affinity of transcription factors to these regulatory sites that are under selection and see if it changes based on negative or positive selection.</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Also, we have only considered a small fraction of regulatory elements and I</a:t>
            </a:r>
            <a:r>
              <a:rPr lang="en-US" sz="1200" kern="1200" baseline="0" dirty="0" smtClean="0">
                <a:solidFill>
                  <a:schemeClr val="tx1"/>
                </a:solidFill>
                <a:effectLst/>
                <a:latin typeface="+mn-lt"/>
                <a:ea typeface="+mn-ea"/>
                <a:cs typeface="+mn-cs"/>
              </a:rPr>
              <a:t> have</a:t>
            </a:r>
            <a:r>
              <a:rPr lang="en-US" sz="1200" kern="1200" dirty="0" smtClean="0">
                <a:solidFill>
                  <a:schemeClr val="tx1"/>
                </a:solidFill>
                <a:effectLst/>
                <a:latin typeface="+mn-lt"/>
                <a:ea typeface="+mn-ea"/>
                <a:cs typeface="+mn-cs"/>
              </a:rPr>
              <a:t> not considered regulatory elements involved in splicing, post-transcriptional regulation and other forms of gene regulation.</a:t>
            </a:r>
            <a:r>
              <a:rPr lang="en-US" sz="1200" kern="1200" baseline="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This means that doing a genome-wide analysis of these other non-coding regions can add up to a large portion of selection across the entire genome.</a:t>
            </a:r>
            <a:endParaRPr lang="en-US" dirty="0" smtClean="0"/>
          </a:p>
          <a:p>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15</a:t>
            </a:fld>
            <a:endParaRPr lang="en-US"/>
          </a:p>
        </p:txBody>
      </p:sp>
    </p:spTree>
    <p:extLst>
      <p:ext uri="{BB962C8B-B14F-4D97-AF65-F5344CB8AC3E}">
        <p14:creationId xmlns:p14="http://schemas.microsoft.com/office/powerpoint/2010/main" val="31861097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(5/13/15 14:49) -----</a:t>
            </a:r>
          </a:p>
          <a:p>
            <a:r>
              <a:rPr lang="en-US"/>
              <a:t># sites per kilobase of enhancer, put that on there</a:t>
            </a:r>
          </a:p>
        </p:txBody>
      </p:sp>
      <p:sp>
        <p:nvSpPr>
          <p:cNvPr id="4" name="Slide Number Placeholder 3"/>
          <p:cNvSpPr>
            <a:spLocks noGrp="1"/>
          </p:cNvSpPr>
          <p:nvPr>
            <p:ph type="sldNum" sz="quarter" idx="10"/>
          </p:nvPr>
        </p:nvSpPr>
        <p:spPr/>
        <p:txBody>
          <a:bodyPr/>
          <a:lstStyle/>
          <a:p>
            <a:fld id="{B7F5022C-11F0-7646-A816-8AF89EDB3406}" type="slidenum">
              <a:rPr lang="en-US" smtClean="0"/>
              <a:t>16</a:t>
            </a:fld>
            <a:endParaRPr lang="en-US"/>
          </a:p>
        </p:txBody>
      </p:sp>
    </p:spTree>
    <p:extLst>
      <p:ext uri="{BB962C8B-B14F-4D97-AF65-F5344CB8AC3E}">
        <p14:creationId xmlns:p14="http://schemas.microsoft.com/office/powerpoint/2010/main" val="63933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(5/13/15 14:49) -----</a:t>
            </a:r>
          </a:p>
          <a:p>
            <a:r>
              <a:rPr lang="en-US"/>
              <a:t>summary vs future directions</a:t>
            </a:r>
          </a:p>
          <a:p>
            <a:r>
              <a:rPr lang="en-US"/>
              <a:t>several more steps </a:t>
            </a:r>
          </a:p>
          <a:p>
            <a:r>
              <a:rPr lang="en-US"/>
              <a:t>don't know ancestral state</a:t>
            </a:r>
          </a:p>
          <a:p>
            <a:endParaRPr lang="en-US"/>
          </a:p>
        </p:txBody>
      </p:sp>
      <p:sp>
        <p:nvSpPr>
          <p:cNvPr id="4" name="Slide Number Placeholder 3"/>
          <p:cNvSpPr>
            <a:spLocks noGrp="1"/>
          </p:cNvSpPr>
          <p:nvPr>
            <p:ph type="sldNum" sz="quarter" idx="10"/>
          </p:nvPr>
        </p:nvSpPr>
        <p:spPr/>
        <p:txBody>
          <a:bodyPr/>
          <a:lstStyle/>
          <a:p>
            <a:fld id="{B7F5022C-11F0-7646-A816-8AF89EDB3406}" type="slidenum">
              <a:rPr lang="en-US" smtClean="0"/>
              <a:t>17</a:t>
            </a:fld>
            <a:endParaRPr lang="en-US"/>
          </a:p>
        </p:txBody>
      </p:sp>
    </p:spTree>
    <p:extLst>
      <p:ext uri="{BB962C8B-B14F-4D97-AF65-F5344CB8AC3E}">
        <p14:creationId xmlns:p14="http://schemas.microsoft.com/office/powerpoint/2010/main" val="36529606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Find out how these sites were categorized as proximal </a:t>
            </a:r>
            <a:r>
              <a:rPr lang="en-US" dirty="0" err="1" smtClean="0"/>
              <a:t>vs</a:t>
            </a:r>
            <a:r>
              <a:rPr lang="en-US" dirty="0" smtClean="0"/>
              <a:t> distal</a:t>
            </a:r>
            <a:r>
              <a:rPr lang="en-US" baseline="0" dirty="0" smtClean="0"/>
              <a:t> </a:t>
            </a:r>
          </a:p>
          <a:p>
            <a:r>
              <a:rPr lang="en-US" dirty="0" smtClean="0"/>
              <a:t>All </a:t>
            </a:r>
            <a:r>
              <a:rPr lang="en-US" dirty="0" err="1" smtClean="0"/>
              <a:t>DNase</a:t>
            </a:r>
            <a:r>
              <a:rPr lang="en-US" dirty="0" smtClean="0"/>
              <a:t> peaks from the above 14 cell lines were merged to form</a:t>
            </a:r>
            <a:r>
              <a:rPr lang="en-US" baseline="0" dirty="0" smtClean="0"/>
              <a:t> </a:t>
            </a:r>
            <a:r>
              <a:rPr lang="en-US" dirty="0" err="1" smtClean="0"/>
              <a:t>non­overlapping</a:t>
            </a:r>
            <a:r>
              <a:rPr lang="en-US" dirty="0" smtClean="0"/>
              <a:t> </a:t>
            </a:r>
            <a:r>
              <a:rPr lang="en-US" dirty="0" err="1" smtClean="0"/>
              <a:t>DNase­hypersensitive</a:t>
            </a:r>
            <a:r>
              <a:rPr lang="en-US" dirty="0" smtClean="0"/>
              <a:t> regions.</a:t>
            </a:r>
          </a:p>
          <a:p>
            <a:r>
              <a:rPr lang="en-US" dirty="0" smtClean="0"/>
              <a:t>The merged </a:t>
            </a:r>
            <a:r>
              <a:rPr lang="en-US" dirty="0" err="1" smtClean="0"/>
              <a:t>DNase­hypersensitive</a:t>
            </a:r>
            <a:r>
              <a:rPr lang="en-US" dirty="0" smtClean="0"/>
              <a:t> regions were separated into </a:t>
            </a:r>
            <a:r>
              <a:rPr lang="en-US" dirty="0" err="1" smtClean="0"/>
              <a:t>TSS­proximal</a:t>
            </a:r>
            <a:r>
              <a:rPr lang="en-US" baseline="0" dirty="0" smtClean="0"/>
              <a:t> </a:t>
            </a:r>
            <a:r>
              <a:rPr lang="en-US" dirty="0" smtClean="0"/>
              <a:t>and </a:t>
            </a:r>
            <a:r>
              <a:rPr lang="en-US" dirty="0" err="1" smtClean="0"/>
              <a:t>TSS­distal</a:t>
            </a:r>
            <a:r>
              <a:rPr lang="en-US" dirty="0" smtClean="0"/>
              <a:t> groups based on whether or not they intersected a 2000­bp</a:t>
            </a:r>
            <a:r>
              <a:rPr lang="en-US" baseline="0" dirty="0" smtClean="0"/>
              <a:t> </a:t>
            </a:r>
            <a:r>
              <a:rPr lang="en-US" dirty="0" smtClean="0"/>
              <a:t>window centered on any GENCODE TSS (V19; gencode.v19.TSS.notlow.gff).</a:t>
            </a:r>
          </a:p>
          <a:p>
            <a:r>
              <a:rPr lang="en-US" dirty="0" smtClean="0"/>
              <a:t>For each proximal and distal </a:t>
            </a:r>
            <a:r>
              <a:rPr lang="en-US" dirty="0" err="1" smtClean="0"/>
              <a:t>DNase­hypersensitive</a:t>
            </a:r>
            <a:r>
              <a:rPr lang="en-US" dirty="0" smtClean="0"/>
              <a:t> region, the </a:t>
            </a:r>
            <a:r>
              <a:rPr lang="en-US" dirty="0" err="1" smtClean="0"/>
              <a:t>DNase</a:t>
            </a:r>
            <a:r>
              <a:rPr lang="en-US" dirty="0" smtClean="0"/>
              <a:t> peak with</a:t>
            </a:r>
            <a:r>
              <a:rPr lang="en-US" baseline="0" dirty="0" smtClean="0"/>
              <a:t> </a:t>
            </a:r>
            <a:r>
              <a:rPr lang="en-US" dirty="0" smtClean="0"/>
              <a:t>the maximum score was labeled as a “master peak”</a:t>
            </a:r>
          </a:p>
          <a:p>
            <a:r>
              <a:rPr lang="en-US" dirty="0" smtClean="0"/>
              <a:t>For each of the distal and proximal </a:t>
            </a:r>
            <a:r>
              <a:rPr lang="en-US" dirty="0" err="1" smtClean="0"/>
              <a:t>DNase</a:t>
            </a:r>
            <a:r>
              <a:rPr lang="en-US" dirty="0" smtClean="0"/>
              <a:t> master peaks, overlapping TF</a:t>
            </a:r>
            <a:r>
              <a:rPr lang="en-US" baseline="0" dirty="0" smtClean="0"/>
              <a:t> </a:t>
            </a:r>
            <a:r>
              <a:rPr lang="en-US" dirty="0" err="1" smtClean="0"/>
              <a:t>ChIP­seq</a:t>
            </a:r>
            <a:r>
              <a:rPr lang="en-US" dirty="0" smtClean="0"/>
              <a:t> peaks across all cell types (not restricted to above 14 cell lines) were</a:t>
            </a:r>
            <a:r>
              <a:rPr lang="en-US" baseline="0" dirty="0" smtClean="0"/>
              <a:t> </a:t>
            </a:r>
            <a:r>
              <a:rPr lang="en-US" dirty="0" smtClean="0"/>
              <a:t>identified. The TF peaks with maximum score in each master </a:t>
            </a:r>
            <a:r>
              <a:rPr lang="en-US" dirty="0" err="1" smtClean="0"/>
              <a:t>DNase</a:t>
            </a:r>
            <a:r>
              <a:rPr lang="en-US" dirty="0" smtClean="0"/>
              <a:t> peak</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21</a:t>
            </a:fld>
            <a:endParaRPr lang="en-US"/>
          </a:p>
        </p:txBody>
      </p:sp>
    </p:spTree>
    <p:extLst>
      <p:ext uri="{BB962C8B-B14F-4D97-AF65-F5344CB8AC3E}">
        <p14:creationId xmlns:p14="http://schemas.microsoft.com/office/powerpoint/2010/main" val="22866161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negative selection on enhancers of down-regulated genes brain tissue.</a:t>
            </a:r>
          </a:p>
          <a:p>
            <a:r>
              <a:rPr lang="en-US" dirty="0" smtClean="0"/>
              <a:t>-More negative selection on promoters of down-regulated genes in brain tissue.</a:t>
            </a:r>
          </a:p>
          <a:p>
            <a:r>
              <a:rPr lang="en-US" dirty="0" smtClean="0"/>
              <a:t>-Mixed selection for muscle-promoters.</a:t>
            </a:r>
          </a:p>
          <a:p>
            <a:r>
              <a:rPr lang="en-US" dirty="0" smtClean="0"/>
              <a:t>-More negative selection for muscle enhancers.</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22</a:t>
            </a:fld>
            <a:endParaRPr lang="en-US"/>
          </a:p>
        </p:txBody>
      </p:sp>
    </p:spTree>
    <p:extLst>
      <p:ext uri="{BB962C8B-B14F-4D97-AF65-F5344CB8AC3E}">
        <p14:creationId xmlns:p14="http://schemas.microsoft.com/office/powerpoint/2010/main" val="827891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regulatory regions with positive selection in brain compared to muscle</a:t>
            </a:r>
            <a:r>
              <a:rPr lang="en-US" baseline="0" dirty="0" smtClean="0"/>
              <a:t> (both promoters and enhancers. </a:t>
            </a:r>
          </a:p>
          <a:p>
            <a:r>
              <a:rPr lang="en-US" baseline="0" dirty="0" smtClean="0"/>
              <a:t>-There are more regulatory regions with positive selection in the brain compared to muscle (both promoters and enhancers). </a:t>
            </a:r>
          </a:p>
          <a:p>
            <a:r>
              <a:rPr lang="en-US" baseline="0" dirty="0" smtClean="0"/>
              <a:t>-Enhancers of up-regulated brain genes are under a stronger influence of negative selection. </a:t>
            </a:r>
          </a:p>
          <a:p>
            <a:r>
              <a:rPr lang="en-US" baseline="0" dirty="0" smtClean="0"/>
              <a:t>-Enhancers of up-regulated muscle genes are under a stronger influence of positive selection. </a:t>
            </a:r>
          </a:p>
          <a:p>
            <a:r>
              <a:rPr lang="en-US" baseline="0" dirty="0" smtClean="0"/>
              <a:t>-Opposite is apparent for promoters (brain promoters influenced more by positive selection </a:t>
            </a:r>
            <a:r>
              <a:rPr lang="en-US" baseline="0" dirty="0" err="1" smtClean="0"/>
              <a:t>vs</a:t>
            </a:r>
            <a:r>
              <a:rPr lang="en-US" baseline="0" dirty="0" smtClean="0"/>
              <a:t> muscle promoters).</a:t>
            </a:r>
          </a:p>
          <a:p>
            <a:r>
              <a:rPr lang="en-US" baseline="0" dirty="0" smtClean="0"/>
              <a:t>----- Meeting Notes (5/13/15 14:49) -----</a:t>
            </a:r>
          </a:p>
          <a:p>
            <a:r>
              <a:rPr lang="en-US" baseline="0" dirty="0" smtClean="0"/>
              <a:t>Put promoters and enhancers next to each other</a:t>
            </a:r>
          </a:p>
          <a:p>
            <a:r>
              <a:rPr lang="en-US" baseline="0" dirty="0" smtClean="0"/>
              <a:t>Rescale based on muscle vs brain by dividing </a:t>
            </a:r>
          </a:p>
          <a:p>
            <a:r>
              <a:rPr lang="en-US" baseline="0" dirty="0" smtClean="0"/>
              <a:t>legend rather than lines</a:t>
            </a:r>
          </a:p>
        </p:txBody>
      </p:sp>
      <p:sp>
        <p:nvSpPr>
          <p:cNvPr id="4" name="Slide Number Placeholder 3"/>
          <p:cNvSpPr>
            <a:spLocks noGrp="1"/>
          </p:cNvSpPr>
          <p:nvPr>
            <p:ph type="sldNum" sz="quarter" idx="10"/>
          </p:nvPr>
        </p:nvSpPr>
        <p:spPr/>
        <p:txBody>
          <a:bodyPr/>
          <a:lstStyle/>
          <a:p>
            <a:fld id="{B7F5022C-11F0-7646-A816-8AF89EDB3406}" type="slidenum">
              <a:rPr lang="en-US" smtClean="0"/>
              <a:t>23</a:t>
            </a:fld>
            <a:endParaRPr lang="en-US"/>
          </a:p>
        </p:txBody>
      </p:sp>
    </p:spTree>
    <p:extLst>
      <p:ext uri="{BB962C8B-B14F-4D97-AF65-F5344CB8AC3E}">
        <p14:creationId xmlns:p14="http://schemas.microsoft.com/office/powerpoint/2010/main" val="902562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chimpanzee has long presented a conundrum for human geneticists. The orthologous proteins of humans and chimpanzees are more than 99.5% </a:t>
            </a:r>
            <a:r>
              <a:rPr lang="en-US" sz="1200" kern="1200" dirty="0" smtClean="0">
                <a:solidFill>
                  <a:schemeClr val="tx1"/>
                </a:solidFill>
                <a:effectLst/>
                <a:latin typeface="+mn-lt"/>
                <a:ea typeface="+mn-ea"/>
                <a:cs typeface="+mn-cs"/>
              </a:rPr>
              <a:t>identical, </a:t>
            </a:r>
            <a:r>
              <a:rPr lang="en-US" sz="1200" kern="1200" dirty="0" smtClean="0">
                <a:solidFill>
                  <a:schemeClr val="tx1"/>
                </a:solidFill>
                <a:effectLst/>
                <a:latin typeface="+mn-lt"/>
                <a:ea typeface="+mn-ea"/>
                <a:cs typeface="+mn-cs"/>
              </a:rPr>
              <a:t>yet the two species differ profoundly across a broad spectrum of apparently unrelated phenotypes. This evident paradox led </a:t>
            </a:r>
            <a:r>
              <a:rPr lang="en-US" sz="1200" kern="1200" dirty="0" err="1" smtClean="0">
                <a:solidFill>
                  <a:schemeClr val="tx1"/>
                </a:solidFill>
                <a:effectLst/>
                <a:latin typeface="+mn-lt"/>
                <a:ea typeface="+mn-ea"/>
                <a:cs typeface="+mn-cs"/>
              </a:rPr>
              <a:t>Drs</a:t>
            </a:r>
            <a:r>
              <a:rPr lang="en-US" sz="1200" kern="1200" dirty="0" smtClean="0">
                <a:solidFill>
                  <a:schemeClr val="tx1"/>
                </a:solidFill>
                <a:effectLst/>
                <a:latin typeface="+mn-lt"/>
                <a:ea typeface="+mn-ea"/>
                <a:cs typeface="+mn-cs"/>
              </a:rPr>
              <a:t> King </a:t>
            </a:r>
            <a:r>
              <a:rPr lang="en-US" sz="1200" kern="1200" dirty="0" smtClean="0">
                <a:solidFill>
                  <a:schemeClr val="tx1"/>
                </a:solidFill>
                <a:effectLst/>
                <a:latin typeface="+mn-lt"/>
                <a:ea typeface="+mn-ea"/>
                <a:cs typeface="+mn-cs"/>
              </a:rPr>
              <a:t>and </a:t>
            </a:r>
            <a:r>
              <a:rPr lang="en-US" sz="1200" kern="1200" dirty="0" smtClean="0">
                <a:solidFill>
                  <a:schemeClr val="tx1"/>
                </a:solidFill>
                <a:effectLst/>
                <a:latin typeface="+mn-lt"/>
                <a:ea typeface="+mn-ea"/>
                <a:cs typeface="+mn-cs"/>
              </a:rPr>
              <a:t>Wilson in 1975 </a:t>
            </a:r>
            <a:r>
              <a:rPr lang="en-US" sz="1200" kern="1200" dirty="0" smtClean="0">
                <a:solidFill>
                  <a:schemeClr val="tx1"/>
                </a:solidFill>
                <a:effectLst/>
                <a:latin typeface="+mn-lt"/>
                <a:ea typeface="+mn-ea"/>
                <a:cs typeface="+mn-cs"/>
              </a:rPr>
              <a:t>to </a:t>
            </a:r>
            <a:r>
              <a:rPr lang="en-US" sz="1200" kern="1200" dirty="0" smtClean="0">
                <a:solidFill>
                  <a:schemeClr val="tx1"/>
                </a:solidFill>
                <a:effectLst/>
                <a:latin typeface="+mn-lt"/>
                <a:ea typeface="+mn-ea"/>
                <a:cs typeface="+mn-cs"/>
              </a:rPr>
              <a:t>speculate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that </a:t>
            </a:r>
            <a:r>
              <a:rPr lang="en-US" sz="1200" kern="1200" dirty="0" smtClean="0">
                <a:solidFill>
                  <a:schemeClr val="tx1"/>
                </a:solidFill>
                <a:effectLst/>
                <a:latin typeface="+mn-lt"/>
                <a:ea typeface="+mn-ea"/>
                <a:cs typeface="+mn-cs"/>
              </a:rPr>
              <a:t>differences in gene regulation, rather than protein-coding sequences, </a:t>
            </a:r>
            <a:r>
              <a:rPr lang="en-US" sz="1200" kern="1200" dirty="0" smtClean="0">
                <a:solidFill>
                  <a:schemeClr val="tx1"/>
                </a:solidFill>
                <a:effectLst/>
                <a:latin typeface="+mn-lt"/>
                <a:ea typeface="+mn-ea"/>
                <a:cs typeface="+mn-cs"/>
              </a:rPr>
              <a:t>drive divergence and might </a:t>
            </a:r>
            <a:r>
              <a:rPr lang="en-US" sz="1200" kern="1200" dirty="0" smtClean="0">
                <a:solidFill>
                  <a:schemeClr val="tx1"/>
                </a:solidFill>
                <a:effectLst/>
                <a:latin typeface="+mn-lt"/>
                <a:ea typeface="+mn-ea"/>
                <a:cs typeface="+mn-cs"/>
              </a:rPr>
              <a:t>primarily explain differences in physiology and behavior between humans and </a:t>
            </a:r>
            <a:r>
              <a:rPr lang="en-US" sz="1200" kern="1200" dirty="0" smtClean="0">
                <a:solidFill>
                  <a:schemeClr val="tx1"/>
                </a:solidFill>
                <a:effectLst/>
                <a:latin typeface="+mn-lt"/>
                <a:ea typeface="+mn-ea"/>
                <a:cs typeface="+mn-cs"/>
              </a:rPr>
              <a:t>chimpanzees.</a:t>
            </a:r>
            <a:endParaRPr lang="en-US" dirty="0" smtClean="0"/>
          </a:p>
        </p:txBody>
      </p:sp>
      <p:sp>
        <p:nvSpPr>
          <p:cNvPr id="4" name="Slide Number Placeholder 3"/>
          <p:cNvSpPr>
            <a:spLocks noGrp="1"/>
          </p:cNvSpPr>
          <p:nvPr>
            <p:ph type="sldNum" sz="quarter" idx="10"/>
          </p:nvPr>
        </p:nvSpPr>
        <p:spPr/>
        <p:txBody>
          <a:bodyPr/>
          <a:lstStyle/>
          <a:p>
            <a:fld id="{B7F5022C-11F0-7646-A816-8AF89EDB3406}" type="slidenum">
              <a:rPr lang="en-US" smtClean="0"/>
              <a:t>2</a:t>
            </a:fld>
            <a:endParaRPr lang="en-US"/>
          </a:p>
        </p:txBody>
      </p:sp>
    </p:spTree>
    <p:extLst>
      <p:ext uri="{BB962C8B-B14F-4D97-AF65-F5344CB8AC3E}">
        <p14:creationId xmlns:p14="http://schemas.microsoft.com/office/powerpoint/2010/main" val="15761811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parameters</a:t>
            </a:r>
            <a:r>
              <a:rPr lang="en-US" baseline="0" dirty="0" smtClean="0"/>
              <a:t> I will for up-regulated and down-regulated tissue-specific genes from both tissue types are: the fraction of sites under selection within functional regulatory elements, from these sites, the number that are under positive selection (also known as adaptive substitutions), and lastly the sites under negative selection.</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24</a:t>
            </a:fld>
            <a:endParaRPr lang="en-US"/>
          </a:p>
        </p:txBody>
      </p:sp>
    </p:spTree>
    <p:extLst>
      <p:ext uri="{BB962C8B-B14F-4D97-AF65-F5344CB8AC3E}">
        <p14:creationId xmlns:p14="http://schemas.microsoft.com/office/powerpoint/2010/main" val="1263712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a:t>
            </a:r>
            <a:r>
              <a:rPr lang="en-US" baseline="0" dirty="0" smtClean="0"/>
              <a:t> of what we know about the phenotypic impact and fitness consequences of mutations is still based on studies of coding sequencing, yet it </a:t>
            </a:r>
            <a:r>
              <a:rPr lang="en-US" dirty="0" smtClean="0"/>
              <a:t>has long been argued that mutations affecting mechanisms of gene regulation must have had a prominent role in the evolution of humans and other mammals. For example,</a:t>
            </a:r>
            <a:r>
              <a:rPr lang="en-US" baseline="0" dirty="0" smtClean="0"/>
              <a:t> the genetic basis for the ability of humans to digest lactose as an adult was found to be SNPs in the intron of a neighboring gene (MCM6) of LCT, the enzyme that </a:t>
            </a:r>
            <a:r>
              <a:rPr lang="en-US" baseline="0" dirty="0" err="1" smtClean="0"/>
              <a:t>catlyzes</a:t>
            </a:r>
            <a:r>
              <a:rPr lang="en-US" baseline="0" dirty="0" smtClean="0"/>
              <a:t> lactose. In this case, these SNPs increased the expression of LCT allowing persistent digestion of lactose. While globally limited, such studies have shown the importance of regulatory mutations contributing to expression differences and ecologically adaptive traits.</a:t>
            </a:r>
            <a:endParaRPr lang="en-US" dirty="0" smtClean="0"/>
          </a:p>
          <a:p>
            <a:endParaRPr lang="en-US" dirty="0" smtClean="0"/>
          </a:p>
          <a:p>
            <a:endParaRPr lang="en-US" dirty="0" smtClean="0"/>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p>
          <a:p>
            <a:endParaRPr lang="en-US" dirty="0" smtClean="0"/>
          </a:p>
          <a:p>
            <a:r>
              <a:rPr lang="en-US" dirty="0" smtClean="0"/>
              <a:t>It </a:t>
            </a:r>
            <a:r>
              <a:rPr lang="en-US" dirty="0" smtClean="0"/>
              <a:t>has long been argued that mutations affecting mechanisms of gene regulation must have had a prominent role in the evolution of humans and other </a:t>
            </a:r>
            <a:r>
              <a:rPr lang="en-US" dirty="0" smtClean="0"/>
              <a:t>mammals. </a:t>
            </a:r>
            <a:r>
              <a:rPr lang="en-US" dirty="0" smtClean="0"/>
              <a:t>For several theoretical reasons, transcription factor binding sites and other </a:t>
            </a:r>
            <a:r>
              <a:rPr lang="en-US" dirty="0" err="1" smtClean="0"/>
              <a:t>cis</a:t>
            </a:r>
            <a:r>
              <a:rPr lang="en-US" dirty="0" smtClean="0"/>
              <a:t>-regulatory sequences may be particularly important in evolutionary </a:t>
            </a:r>
            <a:r>
              <a:rPr lang="en-US" dirty="0" smtClean="0"/>
              <a:t>adaptation. For </a:t>
            </a:r>
            <a:r>
              <a:rPr lang="en-US" dirty="0" smtClean="0"/>
              <a:t>example, mutations in such sequences might help to minimize the functional tradeoffs associated with evolutionary changes because these elements often primarily influence the expression of a single gene in a particular cell type or under a particular condition, whereas proteins tend to have broader effects. In addition, </a:t>
            </a:r>
            <a:r>
              <a:rPr lang="en-US" dirty="0" err="1" smtClean="0"/>
              <a:t>cis</a:t>
            </a:r>
            <a:r>
              <a:rPr lang="en-US" dirty="0" smtClean="0"/>
              <a:t>-regulatory mutations are often co-dominant (neither allele dominates), which may allow natural selection to act on them more efficiently than on protein-coding mutations.</a:t>
            </a:r>
          </a:p>
          <a:p>
            <a:r>
              <a:rPr lang="en-US" dirty="0" smtClean="0"/>
              <a:t>can still equate to a large amount of adaptively evolving non-coding DNA, since non-coding DNA makes up approximately 98% of the DNA in the human genome.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3</a:t>
            </a:fld>
            <a:endParaRPr lang="en-US"/>
          </a:p>
        </p:txBody>
      </p:sp>
    </p:spTree>
    <p:extLst>
      <p:ext uri="{BB962C8B-B14F-4D97-AF65-F5344CB8AC3E}">
        <p14:creationId xmlns:p14="http://schemas.microsoft.com/office/powerpoint/2010/main" val="3843144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dirty="0" smtClean="0">
                <a:solidFill>
                  <a:srgbClr val="000000"/>
                </a:solidFill>
                <a:latin typeface="+mn-lt"/>
                <a:cs typeface="Arial"/>
              </a:rPr>
              <a:t>-With</a:t>
            </a:r>
            <a:r>
              <a:rPr lang="en-US" sz="1200" b="0" i="0" baseline="0" dirty="0" smtClean="0">
                <a:solidFill>
                  <a:srgbClr val="000000"/>
                </a:solidFill>
                <a:latin typeface="+mn-lt"/>
                <a:cs typeface="Arial"/>
              </a:rPr>
              <a:t> recent advances in sequencing technology, large scale studies of the influence of selection on regulatory regions is now possible. With </a:t>
            </a:r>
            <a:r>
              <a:rPr lang="en-US" sz="1200" b="0" i="0" baseline="0" dirty="0" err="1" smtClean="0">
                <a:solidFill>
                  <a:srgbClr val="000000"/>
                </a:solidFill>
                <a:latin typeface="+mn-lt"/>
                <a:cs typeface="Arial"/>
              </a:rPr>
              <a:t>ChIP</a:t>
            </a:r>
            <a:r>
              <a:rPr lang="en-US" sz="1200" b="0" i="0" baseline="0" dirty="0" smtClean="0">
                <a:solidFill>
                  <a:srgbClr val="000000"/>
                </a:solidFill>
                <a:latin typeface="+mn-lt"/>
                <a:cs typeface="Arial"/>
              </a:rPr>
              <a:t>-seq and whole genome-sequences across multiple cell types and closely related species it is possible to locate conserved sites of regulatory regions (such as transcription factor binding sites) and find polymorphisms to infer natural selection on these sites.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baseline="0" dirty="0" smtClean="0">
                <a:solidFill>
                  <a:srgbClr val="000000"/>
                </a:solidFill>
                <a:latin typeface="+mn-lt"/>
                <a:cs typeface="Arial"/>
              </a:rPr>
              <a:t>-Using such data, my goal was to f</a:t>
            </a:r>
            <a:r>
              <a:rPr lang="en-US" sz="1200" b="0" dirty="0" smtClean="0">
                <a:solidFill>
                  <a:srgbClr val="000000"/>
                </a:solidFill>
                <a:latin typeface="+mn-lt"/>
                <a:cs typeface="Arial"/>
              </a:rPr>
              <a:t>ind differentially expressed homologous genes between Human and Chimpanzee in different tissue types and infer the influence of selection on the regulatory regions of these genes.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dirty="0" smtClean="0">
                <a:solidFill>
                  <a:srgbClr val="000000"/>
                </a:solidFill>
                <a:latin typeface="+mn-lt"/>
                <a:cs typeface="Arial"/>
              </a:rPr>
              <a:t>-The tissue types I</a:t>
            </a:r>
            <a:r>
              <a:rPr lang="en-US" sz="1200" b="0" baseline="0" dirty="0" smtClean="0">
                <a:solidFill>
                  <a:srgbClr val="000000"/>
                </a:solidFill>
                <a:latin typeface="+mn-lt"/>
                <a:cs typeface="Arial"/>
              </a:rPr>
              <a:t> looked at were skeletal muscle and the prefrontal cortex because of physiological differences in these tissues between the two closely related animals.</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baseline="0" dirty="0" smtClean="0">
                <a:solidFill>
                  <a:srgbClr val="000000"/>
                </a:solidFill>
                <a:latin typeface="+mn-lt"/>
                <a:cs typeface="Arial"/>
              </a:rPr>
              <a:t>-I hypothesized that if regulatory regions are driving divergence between closely related species, we expect to find a substantial influence of natural selection in non-coding regions of regulatory elements that correspond to differentially expressed genes.</a:t>
            </a:r>
            <a:endParaRPr lang="en-US" sz="1200" b="0" dirty="0" smtClean="0">
              <a:solidFill>
                <a:srgbClr val="000000"/>
              </a:solidFill>
              <a:latin typeface="+mn-lt"/>
              <a:cs typeface="Arial"/>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baseline="0" dirty="0" smtClean="0">
              <a:solidFill>
                <a:srgbClr val="000000"/>
              </a:solidFill>
              <a:latin typeface="+mn-lt"/>
              <a:cs typeface="Aria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dirty="0" smtClean="0">
                <a:solidFill>
                  <a:srgbClr val="000000"/>
                </a:solidFill>
                <a:latin typeface="+mn-lt"/>
                <a:cs typeface="Arial"/>
              </a:rPr>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1" dirty="0" smtClean="0">
              <a:solidFill>
                <a:srgbClr val="000000"/>
              </a:solidFill>
              <a:latin typeface="+mn-lt"/>
              <a:cs typeface="Arial"/>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1" dirty="0" smtClean="0">
                <a:solidFill>
                  <a:srgbClr val="000000"/>
                </a:solidFill>
                <a:latin typeface="+mn-lt"/>
                <a:cs typeface="Arial"/>
              </a:rPr>
              <a:t>Hypothesis</a:t>
            </a:r>
            <a:r>
              <a:rPr lang="en-US" sz="1200" b="0" dirty="0" smtClean="0">
                <a:solidFill>
                  <a:srgbClr val="000000"/>
                </a:solidFill>
                <a:latin typeface="+mn-lt"/>
                <a:cs typeface="Arial"/>
              </a:rPr>
              <a:t>: If regulatory machinery drives divergence between closely related species, we expect to find a high influence of natural selection in the sequence (transcription factor binding sites) of non-coding regions of </a:t>
            </a:r>
            <a:r>
              <a:rPr lang="en-US" sz="1200" b="0" i="1" dirty="0" err="1" smtClean="0">
                <a:solidFill>
                  <a:srgbClr val="000000"/>
                </a:solidFill>
                <a:latin typeface="+mn-lt"/>
                <a:cs typeface="Arial"/>
              </a:rPr>
              <a:t>cis</a:t>
            </a:r>
            <a:r>
              <a:rPr lang="en-US" sz="1200" b="0" i="1" dirty="0" smtClean="0">
                <a:solidFill>
                  <a:srgbClr val="000000"/>
                </a:solidFill>
                <a:latin typeface="+mn-lt"/>
                <a:cs typeface="Arial"/>
              </a:rPr>
              <a:t>-</a:t>
            </a:r>
            <a:r>
              <a:rPr lang="en-US" sz="1200" b="0" dirty="0" smtClean="0">
                <a:solidFill>
                  <a:srgbClr val="000000"/>
                </a:solidFill>
                <a:latin typeface="+mn-lt"/>
                <a:cs typeface="Arial"/>
              </a:rPr>
              <a:t>regulatory elements.</a:t>
            </a:r>
          </a:p>
          <a:p>
            <a:r>
              <a:rPr lang="en-US" sz="1200" b="0" dirty="0" smtClean="0">
                <a:solidFill>
                  <a:srgbClr val="000000"/>
                </a:solidFill>
                <a:latin typeface="+mn-lt"/>
                <a:cs typeface="Arial"/>
              </a:rPr>
              <a:t>Regions </a:t>
            </a:r>
            <a:r>
              <a:rPr lang="en-US" sz="1200" b="0" dirty="0" smtClean="0">
                <a:solidFill>
                  <a:srgbClr val="000000"/>
                </a:solidFill>
                <a:latin typeface="+mn-lt"/>
                <a:cs typeface="Arial"/>
              </a:rPr>
              <a:t>to study this can be transcription factor binding sites, histone methylation sites, and non-coding RNAs</a:t>
            </a:r>
          </a:p>
          <a:p>
            <a:r>
              <a:rPr lang="en-US" sz="1200" b="0" dirty="0" smtClean="0">
                <a:solidFill>
                  <a:srgbClr val="000000"/>
                </a:solidFill>
                <a:latin typeface="+mn-lt"/>
                <a:cs typeface="Arial"/>
              </a:rPr>
              <a:t>Need interspecies variation and ancestral nucleotide </a:t>
            </a:r>
            <a:r>
              <a:rPr lang="en-US" sz="1200" b="0" dirty="0" smtClean="0">
                <a:solidFill>
                  <a:srgbClr val="000000"/>
                </a:solidFill>
                <a:latin typeface="+mn-lt"/>
                <a:cs typeface="Arial"/>
              </a:rPr>
              <a:t>state</a:t>
            </a:r>
          </a:p>
          <a:p>
            <a:r>
              <a:rPr lang="en-US" sz="1200" b="0" dirty="0" smtClean="0">
                <a:solidFill>
                  <a:srgbClr val="000000"/>
                </a:solidFill>
                <a:latin typeface="+mn-lt"/>
                <a:cs typeface="Arial"/>
              </a:rPr>
              <a:t>arguments on the recognition that the proper function of every gene depends on two distinct components: what its product does and the circumstances under which that product is produced. A perfectly good enzyme can be useless or even counterproductive if synthesized under the wrong conditions.</a:t>
            </a:r>
            <a:endParaRPr lang="en-US" sz="1200" b="0" dirty="0" smtClean="0">
              <a:solidFill>
                <a:srgbClr val="000000"/>
              </a:solidFill>
              <a:latin typeface="+mn-lt"/>
              <a:cs typeface="Arial"/>
            </a:endParaRPr>
          </a:p>
          <a:p>
            <a:endParaRPr lang="en-US" sz="1200" b="0" dirty="0">
              <a:solidFill>
                <a:srgbClr val="000000"/>
              </a:solidFill>
              <a:latin typeface="+mn-lt"/>
              <a:cs typeface="Arial"/>
            </a:endParaRPr>
          </a:p>
        </p:txBody>
      </p:sp>
      <p:sp>
        <p:nvSpPr>
          <p:cNvPr id="4" name="Slide Number Placeholder 3"/>
          <p:cNvSpPr>
            <a:spLocks noGrp="1"/>
          </p:cNvSpPr>
          <p:nvPr>
            <p:ph type="sldNum" sz="quarter" idx="10"/>
          </p:nvPr>
        </p:nvSpPr>
        <p:spPr/>
        <p:txBody>
          <a:bodyPr/>
          <a:lstStyle/>
          <a:p>
            <a:fld id="{B7F5022C-11F0-7646-A816-8AF89EDB3406}" type="slidenum">
              <a:rPr lang="en-US" smtClean="0"/>
              <a:t>4</a:t>
            </a:fld>
            <a:endParaRPr lang="en-US"/>
          </a:p>
        </p:txBody>
      </p:sp>
    </p:spTree>
    <p:extLst>
      <p:ext uri="{BB962C8B-B14F-4D97-AF65-F5344CB8AC3E}">
        <p14:creationId xmlns:p14="http://schemas.microsoft.com/office/powerpoint/2010/main" val="1594970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To find the inference of selection on regulatory sites I used a new probabilistic method developed by the </a:t>
            </a:r>
            <a:r>
              <a:rPr lang="en-US" sz="1200" kern="1200" dirty="0" err="1" smtClean="0">
                <a:solidFill>
                  <a:schemeClr val="tx1"/>
                </a:solidFill>
                <a:effectLst/>
                <a:latin typeface="+mn-lt"/>
                <a:ea typeface="+mn-ea"/>
                <a:cs typeface="+mn-cs"/>
              </a:rPr>
              <a:t>Siepel</a:t>
            </a:r>
            <a:r>
              <a:rPr lang="en-US" sz="1200" kern="1200" dirty="0" smtClean="0">
                <a:solidFill>
                  <a:schemeClr val="tx1"/>
                </a:solidFill>
                <a:effectLst/>
                <a:latin typeface="+mn-lt"/>
                <a:ea typeface="+mn-ea"/>
                <a:cs typeface="+mn-cs"/>
              </a:rPr>
              <a:t> lab. The method measures the influence of natural selection by contrasting patterns of polymorphism (in red) and divergence (in blue) in a collection of genomic elements of interest (in gold) with those in flanking neutral sites (dark gray).The</a:t>
            </a:r>
            <a:r>
              <a:rPr lang="en-US" sz="1200" kern="1200" baseline="0" dirty="0" smtClean="0">
                <a:solidFill>
                  <a:schemeClr val="tx1"/>
                </a:solidFill>
                <a:effectLst/>
                <a:latin typeface="+mn-lt"/>
                <a:ea typeface="+mn-ea"/>
                <a:cs typeface="+mn-cs"/>
              </a:rPr>
              <a:t> comparison of these component </a:t>
            </a:r>
            <a:r>
              <a:rPr lang="en-US" sz="1200" kern="1200" dirty="0" smtClean="0">
                <a:solidFill>
                  <a:schemeClr val="tx1"/>
                </a:solidFill>
                <a:effectLst/>
                <a:latin typeface="+mn-lt"/>
                <a:ea typeface="+mn-ea"/>
                <a:cs typeface="+mn-cs"/>
              </a:rPr>
              <a:t>determines whether sites are considered to be divergent (D). Inference is based on differences in the patterns of polymorphism and divergence expected at neutral and selected sites</a:t>
            </a:r>
            <a:r>
              <a:rPr lang="en-US" sz="1200" kern="1200" baseline="0" dirty="0" smtClean="0">
                <a:solidFill>
                  <a:schemeClr val="tx1"/>
                </a:solidFill>
                <a:effectLst/>
                <a:latin typeface="+mn-lt"/>
                <a:ea typeface="+mn-ea"/>
                <a:cs typeface="+mn-cs"/>
              </a:rPr>
              <a:t> all in reference to an phylogenetic ancestral site from closely related </a:t>
            </a:r>
            <a:r>
              <a:rPr lang="en-US" sz="1200" kern="1200" baseline="0" dirty="0" err="1" smtClean="0">
                <a:solidFill>
                  <a:schemeClr val="tx1"/>
                </a:solidFill>
                <a:effectLst/>
                <a:latin typeface="+mn-lt"/>
                <a:ea typeface="+mn-ea"/>
                <a:cs typeface="+mn-cs"/>
              </a:rPr>
              <a:t>outgroups</a:t>
            </a:r>
            <a:r>
              <a:rPr lang="en-US" sz="1200" kern="1200" baseline="0" dirty="0" smtClean="0">
                <a:solidFill>
                  <a:schemeClr val="tx1"/>
                </a:solidFill>
                <a:effectLst/>
                <a:latin typeface="+mn-lt"/>
                <a:ea typeface="+mn-ea"/>
                <a:cs typeface="+mn-cs"/>
              </a:rPr>
              <a:t>.</a:t>
            </a:r>
            <a:endParaRPr lang="en-US" dirty="0" smtClean="0"/>
          </a:p>
          <a:p>
            <a:endParaRPr lang="en-US" dirty="0" smtClean="0"/>
          </a:p>
          <a:p>
            <a:endParaRPr lang="en-US" dirty="0" smtClean="0"/>
          </a:p>
          <a:p>
            <a:endParaRPr lang="en-US" dirty="0" smtClean="0"/>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p>
          <a:p>
            <a:endParaRPr lang="en-US" dirty="0" smtClean="0"/>
          </a:p>
          <a:p>
            <a:r>
              <a:rPr lang="en-US" dirty="0" err="1" smtClean="0"/>
              <a:t>Precomputed</a:t>
            </a:r>
            <a:r>
              <a:rPr lang="en-US" baseline="0" dirty="0" smtClean="0"/>
              <a:t> summaries:</a:t>
            </a:r>
          </a:p>
          <a:p>
            <a:r>
              <a:rPr lang="en-US" baseline="0" dirty="0" smtClean="0"/>
              <a:t>-Polymorphism data</a:t>
            </a:r>
          </a:p>
          <a:p>
            <a:r>
              <a:rPr lang="en-US" baseline="0" dirty="0" smtClean="0"/>
              <a:t>-</a:t>
            </a:r>
            <a:r>
              <a:rPr lang="en-US" baseline="0" dirty="0" err="1" smtClean="0"/>
              <a:t>Outgroup</a:t>
            </a:r>
            <a:r>
              <a:rPr lang="en-US" baseline="0" dirty="0" smtClean="0"/>
              <a:t> sequence data and ancestral priors --- A prior distribution for the ancestral state (Z)</a:t>
            </a:r>
          </a:p>
          <a:p>
            <a:r>
              <a:rPr lang="en-US" baseline="0" dirty="0" smtClean="0"/>
              <a:t>-Filters: autosomes only, </a:t>
            </a:r>
          </a:p>
          <a:p>
            <a:r>
              <a:rPr lang="en-US" baseline="0" dirty="0" smtClean="0"/>
              <a:t>-Putative neutral sites: remove sites likely to be under selection</a:t>
            </a:r>
          </a:p>
          <a:p>
            <a:r>
              <a:rPr lang="en-US" baseline="0" dirty="0" smtClean="0"/>
              <a:t>-Genomic blocks: 10 kb overlapping windows based on putative neutral sites -&gt; get </a:t>
            </a:r>
            <a:r>
              <a:rPr lang="en-US" baseline="0" dirty="0" err="1" smtClean="0"/>
              <a:t>neurtal</a:t>
            </a:r>
            <a:r>
              <a:rPr lang="en-US" baseline="0" dirty="0" smtClean="0"/>
              <a:t> polymorphism rate and neutral divergence rate</a:t>
            </a:r>
          </a:p>
          <a:p>
            <a:endParaRPr lang="en-US" baseline="0" dirty="0" smtClean="0"/>
          </a:p>
          <a:p>
            <a:r>
              <a:rPr lang="en-US" sz="1200" kern="1200" dirty="0" smtClean="0">
                <a:solidFill>
                  <a:schemeClr val="tx1"/>
                </a:solidFill>
                <a:effectLst/>
                <a:latin typeface="+mn-lt"/>
                <a:ea typeface="+mn-ea"/>
                <a:cs typeface="+mn-cs"/>
              </a:rPr>
              <a:t>Nucleotide sites in both elements and flanks are grouped into genomic blocks of a few </a:t>
            </a:r>
            <a:r>
              <a:rPr lang="en-US" sz="1200" kern="1200" dirty="0" err="1" smtClean="0">
                <a:solidFill>
                  <a:schemeClr val="tx1"/>
                </a:solidFill>
                <a:effectLst/>
                <a:latin typeface="+mn-lt"/>
                <a:ea typeface="+mn-ea"/>
                <a:cs typeface="+mn-cs"/>
              </a:rPr>
              <a:t>kilobases</a:t>
            </a:r>
            <a:r>
              <a:rPr lang="en-US" sz="1200" kern="1200" dirty="0" smtClean="0">
                <a:solidFill>
                  <a:schemeClr val="tx1"/>
                </a:solidFill>
                <a:effectLst/>
                <a:latin typeface="+mn-lt"/>
                <a:ea typeface="+mn-ea"/>
                <a:cs typeface="+mn-cs"/>
              </a:rPr>
              <a:t> in length to accommodate variation along the genome in mutation rate and coalescence time. The model consists of phylogenetic, recent divergence , and </a:t>
            </a:r>
            <a:r>
              <a:rPr lang="en-US" sz="1200" kern="1200" dirty="0" err="1" smtClean="0">
                <a:solidFill>
                  <a:schemeClr val="tx1"/>
                </a:solidFill>
                <a:effectLst/>
                <a:latin typeface="+mn-lt"/>
                <a:ea typeface="+mn-ea"/>
                <a:cs typeface="+mn-cs"/>
              </a:rPr>
              <a:t>intraspecies</a:t>
            </a:r>
            <a:r>
              <a:rPr lang="en-US" sz="1200" kern="1200" dirty="0" smtClean="0">
                <a:solidFill>
                  <a:schemeClr val="tx1"/>
                </a:solidFill>
                <a:effectLst/>
                <a:latin typeface="+mn-lt"/>
                <a:ea typeface="+mn-ea"/>
                <a:cs typeface="+mn-cs"/>
              </a:rPr>
              <a:t> polymorphism components, which are applied to genome sequences for the target population and </a:t>
            </a:r>
            <a:r>
              <a:rPr lang="en-US" sz="1200" kern="1200" dirty="0" err="1" smtClean="0">
                <a:solidFill>
                  <a:schemeClr val="tx1"/>
                </a:solidFill>
                <a:effectLst/>
                <a:latin typeface="+mn-lt"/>
                <a:ea typeface="+mn-ea"/>
                <a:cs typeface="+mn-cs"/>
              </a:rPr>
              <a:t>outgroup</a:t>
            </a:r>
            <a:r>
              <a:rPr lang="en-US" sz="1200" kern="1200" dirty="0" smtClean="0">
                <a:solidFill>
                  <a:schemeClr val="tx1"/>
                </a:solidFill>
                <a:effectLst/>
                <a:latin typeface="+mn-lt"/>
                <a:ea typeface="+mn-ea"/>
                <a:cs typeface="+mn-cs"/>
              </a:rPr>
              <a:t> species</a:t>
            </a:r>
            <a:endParaRPr lang="en-US" baseline="0" dirty="0" smtClean="0"/>
          </a:p>
        </p:txBody>
      </p:sp>
      <p:sp>
        <p:nvSpPr>
          <p:cNvPr id="4" name="Slide Number Placeholder 3"/>
          <p:cNvSpPr>
            <a:spLocks noGrp="1"/>
          </p:cNvSpPr>
          <p:nvPr>
            <p:ph type="sldNum" sz="quarter" idx="10"/>
          </p:nvPr>
        </p:nvSpPr>
        <p:spPr/>
        <p:txBody>
          <a:bodyPr/>
          <a:lstStyle/>
          <a:p>
            <a:fld id="{B7F5022C-11F0-7646-A816-8AF89EDB3406}" type="slidenum">
              <a:rPr lang="en-US" smtClean="0"/>
              <a:t>5</a:t>
            </a:fld>
            <a:endParaRPr lang="en-US"/>
          </a:p>
        </p:txBody>
      </p:sp>
    </p:spTree>
    <p:extLst>
      <p:ext uri="{BB962C8B-B14F-4D97-AF65-F5344CB8AC3E}">
        <p14:creationId xmlns:p14="http://schemas.microsoft.com/office/powerpoint/2010/main" val="36118507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 analysis pipeline to achieve this was divided</a:t>
            </a:r>
            <a:r>
              <a:rPr lang="en-US" baseline="0" dirty="0" smtClean="0"/>
              <a:t> into 4 parts:</a:t>
            </a:r>
          </a:p>
          <a:p>
            <a:r>
              <a:rPr lang="en-US" baseline="0" dirty="0" smtClean="0"/>
              <a:t>First I did an RNA-seq analysis on the respective tissue type to find differentially expressed genes between human and chimp.</a:t>
            </a:r>
          </a:p>
          <a:p>
            <a:r>
              <a:rPr lang="en-US" baseline="0" dirty="0" smtClean="0"/>
              <a:t>Second, I filtered these genes into those that are significantly different and furthermore to only genes that have been </a:t>
            </a:r>
            <a:r>
              <a:rPr lang="en-US" baseline="0" dirty="0" err="1" smtClean="0"/>
              <a:t>exprimentally</a:t>
            </a:r>
            <a:r>
              <a:rPr lang="en-US" baseline="0" dirty="0" smtClean="0"/>
              <a:t> tested through antibodies to be enriched in the respective tissue-type (based on the Human Protein Atlas). I will refer to these as tissue-specific genes from here on out.</a:t>
            </a:r>
          </a:p>
          <a:p>
            <a:r>
              <a:rPr lang="en-US" baseline="0" dirty="0" smtClean="0"/>
              <a:t>Third, I mined for regulatory elements that have been experimentally linked to a gene by </a:t>
            </a:r>
            <a:r>
              <a:rPr lang="en-US" baseline="0" dirty="0" err="1" smtClean="0"/>
              <a:t>Dnase</a:t>
            </a:r>
            <a:r>
              <a:rPr lang="en-US" baseline="0" dirty="0" smtClean="0"/>
              <a:t> hypersensitive site specificity found in the ENCODE project.</a:t>
            </a:r>
          </a:p>
          <a:p>
            <a:r>
              <a:rPr lang="en-US" baseline="0" dirty="0" smtClean="0"/>
              <a:t>Lastly, I </a:t>
            </a:r>
            <a:r>
              <a:rPr lang="en-US" baseline="0" dirty="0" err="1" smtClean="0"/>
              <a:t>interesected</a:t>
            </a:r>
            <a:r>
              <a:rPr lang="en-US" baseline="0" dirty="0" smtClean="0"/>
              <a:t> these regulatory coordinates with </a:t>
            </a:r>
            <a:r>
              <a:rPr lang="en-US" baseline="0" dirty="0" err="1" smtClean="0"/>
              <a:t>precomputed</a:t>
            </a:r>
            <a:r>
              <a:rPr lang="en-US" baseline="0" dirty="0" smtClean="0"/>
              <a:t> summaries of human polymorphism data to get transcription factor binding sites. I used this final filtered data to do the natural selection analysis.</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6</a:t>
            </a:fld>
            <a:endParaRPr lang="en-US"/>
          </a:p>
        </p:txBody>
      </p:sp>
    </p:spTree>
    <p:extLst>
      <p:ext uri="{BB962C8B-B14F-4D97-AF65-F5344CB8AC3E}">
        <p14:creationId xmlns:p14="http://schemas.microsoft.com/office/powerpoint/2010/main" val="2272038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RNA-seq data I found that both muscle and prefrontal cortex-tissue</a:t>
            </a:r>
            <a:r>
              <a:rPr lang="en-US" baseline="0" dirty="0" smtClean="0"/>
              <a:t> have a substantial amount of differentially expressed genes. I am visualizing the expression profile differences with an MA plot, where the y-axis is </a:t>
            </a:r>
            <a:r>
              <a:rPr lang="en-US" baseline="0" dirty="0" err="1" smtClean="0"/>
              <a:t>log_fold</a:t>
            </a:r>
            <a:r>
              <a:rPr lang="en-US" baseline="0" dirty="0" smtClean="0"/>
              <a:t> change and the x-axis is mean expression. The dots corresponds to all homologous differentially expressed gene between human and chimps, and any dot that is marked red is one that is significantly different based on a statistical cutoff of a false discovery rate less than 5%. I see that in total there are more significant differentially expressed genes in the prefrontal cortex, which is intuitive based on apparent cognitive differences between human and chimps.</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7</a:t>
            </a:fld>
            <a:endParaRPr lang="en-US"/>
          </a:p>
        </p:txBody>
      </p:sp>
    </p:spTree>
    <p:extLst>
      <p:ext uri="{BB962C8B-B14F-4D97-AF65-F5344CB8AC3E}">
        <p14:creationId xmlns:p14="http://schemas.microsoft.com/office/powerpoint/2010/main" val="32508254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Filtering that data to tissue</a:t>
            </a:r>
            <a:r>
              <a:rPr lang="en-US" baseline="0" dirty="0" smtClean="0"/>
              <a:t> enriched genes, I find that there are more of them enriched in the prefrontal cortex. Both tissue-types have more up-regulated tissue-enriched genes, but the prefrontal cortex has a larger discrepancy between it’s up- and down-regulated genes.</a:t>
            </a:r>
          </a:p>
          <a:p>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8</a:t>
            </a:fld>
            <a:endParaRPr lang="en-US"/>
          </a:p>
        </p:txBody>
      </p:sp>
    </p:spTree>
    <p:extLst>
      <p:ext uri="{BB962C8B-B14F-4D97-AF65-F5344CB8AC3E}">
        <p14:creationId xmlns:p14="http://schemas.microsoft.com/office/powerpoint/2010/main" val="22790636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two types of regulatory regions, promoters</a:t>
            </a:r>
            <a:r>
              <a:rPr lang="en-US" baseline="0" dirty="0" smtClean="0"/>
              <a:t> and enhancers, I find that there is a higher fraction of sites in these elements that are under the influence of selection for both up- and down-regulated brain-enriched genes compared to the muscle. Moreover, in up-regulated genes on both tissue types there are more fraction of sites under selection on the promoters, but for down-regulated genes the enhancers tend to have a higher fraction of sites under selection.</a:t>
            </a:r>
            <a:endParaRPr lang="en-US" dirty="0"/>
          </a:p>
        </p:txBody>
      </p:sp>
      <p:sp>
        <p:nvSpPr>
          <p:cNvPr id="4" name="Slide Number Placeholder 3"/>
          <p:cNvSpPr>
            <a:spLocks noGrp="1"/>
          </p:cNvSpPr>
          <p:nvPr>
            <p:ph type="sldNum" sz="quarter" idx="10"/>
          </p:nvPr>
        </p:nvSpPr>
        <p:spPr/>
        <p:txBody>
          <a:bodyPr/>
          <a:lstStyle/>
          <a:p>
            <a:fld id="{B7F5022C-11F0-7646-A816-8AF89EDB3406}" type="slidenum">
              <a:rPr lang="en-US" smtClean="0"/>
              <a:t>9</a:t>
            </a:fld>
            <a:endParaRPr lang="en-US"/>
          </a:p>
        </p:txBody>
      </p:sp>
    </p:spTree>
    <p:extLst>
      <p:ext uri="{BB962C8B-B14F-4D97-AF65-F5344CB8AC3E}">
        <p14:creationId xmlns:p14="http://schemas.microsoft.com/office/powerpoint/2010/main" val="1163706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347F891-F70B-7049-8FB2-E0A058AB3AEF}" type="datetimeFigureOut">
              <a:rPr lang="en-US" smtClean="0"/>
              <a:t>5/13/15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1248230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347F891-F70B-7049-8FB2-E0A058AB3AEF}" type="datetimeFigureOut">
              <a:rPr lang="en-US" smtClean="0"/>
              <a:t>5/13/15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2030346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347F891-F70B-7049-8FB2-E0A058AB3AEF}" type="datetimeFigureOut">
              <a:rPr lang="en-US" smtClean="0"/>
              <a:t>5/13/15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2328678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347F891-F70B-7049-8FB2-E0A058AB3AEF}" type="datetimeFigureOut">
              <a:rPr lang="en-US" smtClean="0"/>
              <a:t>5/13/15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2472449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347F891-F70B-7049-8FB2-E0A058AB3AEF}" type="datetimeFigureOut">
              <a:rPr lang="en-US" smtClean="0"/>
              <a:t>5/13/15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761664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347F891-F70B-7049-8FB2-E0A058AB3AEF}" type="datetimeFigureOut">
              <a:rPr lang="en-US" smtClean="0"/>
              <a:t>5/13/15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3916931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347F891-F70B-7049-8FB2-E0A058AB3AEF}" type="datetimeFigureOut">
              <a:rPr lang="en-US" smtClean="0"/>
              <a:t>5/13/15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3629688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347F891-F70B-7049-8FB2-E0A058AB3AEF}" type="datetimeFigureOut">
              <a:rPr lang="en-US" smtClean="0"/>
              <a:t>5/13/15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917303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47F891-F70B-7049-8FB2-E0A058AB3AEF}" type="datetimeFigureOut">
              <a:rPr lang="en-US" smtClean="0"/>
              <a:t>5/13/15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1774549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347F891-F70B-7049-8FB2-E0A058AB3AEF}" type="datetimeFigureOut">
              <a:rPr lang="en-US" smtClean="0"/>
              <a:t>5/13/15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1542264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347F891-F70B-7049-8FB2-E0A058AB3AEF}" type="datetimeFigureOut">
              <a:rPr lang="en-US" smtClean="0"/>
              <a:t>5/13/15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F5FB57-C489-CF46-A11B-9A293D9A9E31}" type="slidenum">
              <a:rPr lang="en-US" smtClean="0"/>
              <a:t>‹#›</a:t>
            </a:fld>
            <a:endParaRPr lang="en-US"/>
          </a:p>
        </p:txBody>
      </p:sp>
    </p:spTree>
    <p:extLst>
      <p:ext uri="{BB962C8B-B14F-4D97-AF65-F5344CB8AC3E}">
        <p14:creationId xmlns:p14="http://schemas.microsoft.com/office/powerpoint/2010/main" val="173077266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47F891-F70B-7049-8FB2-E0A058AB3AEF}" type="datetimeFigureOut">
              <a:rPr lang="en-US" smtClean="0"/>
              <a:t>5/13/15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F5FB57-C489-CF46-A11B-9A293D9A9E31}" type="slidenum">
              <a:rPr lang="en-US" smtClean="0"/>
              <a:t>‹#›</a:t>
            </a:fld>
            <a:endParaRPr lang="en-US"/>
          </a:p>
        </p:txBody>
      </p:sp>
    </p:spTree>
    <p:extLst>
      <p:ext uri="{BB962C8B-B14F-4D97-AF65-F5344CB8AC3E}">
        <p14:creationId xmlns:p14="http://schemas.microsoft.com/office/powerpoint/2010/main" val="20463006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chart" Target="../charts/char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chart" Target="../charts/chart6.xml"/><Relationship Id="rId4" Type="http://schemas.openxmlformats.org/officeDocument/2006/relationships/chart" Target="../charts/chart7.xml"/><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chart" Target="../charts/chart8.xml"/><Relationship Id="rId4" Type="http://schemas.openxmlformats.org/officeDocument/2006/relationships/chart" Target="../charts/chart9.xml"/><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xml"/><Relationship Id="rId3" Type="http://schemas.openxmlformats.org/officeDocument/2006/relationships/chart" Target="../charts/char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2.xml"/><Relationship Id="rId3" Type="http://schemas.openxmlformats.org/officeDocument/2006/relationships/chart" Target="../charts/char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chart" Target="../charts/chart1.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chart" Target="../charts/chart3.xm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smtClean="0">
                <a:latin typeface="Arial"/>
                <a:cs typeface="Arial"/>
              </a:rPr>
              <a:t>The Influence of Selection on Human </a:t>
            </a:r>
            <a:r>
              <a:rPr lang="en-US" b="1" dirty="0" smtClean="0">
                <a:latin typeface="Arial"/>
                <a:cs typeface="Arial"/>
              </a:rPr>
              <a:t>Regulatory </a:t>
            </a:r>
            <a:r>
              <a:rPr lang="en-US" b="1" dirty="0" smtClean="0">
                <a:latin typeface="Arial"/>
                <a:cs typeface="Arial"/>
              </a:rPr>
              <a:t>Elements</a:t>
            </a:r>
            <a:endParaRPr lang="en-US" b="1" dirty="0">
              <a:latin typeface="Arial"/>
              <a:cs typeface="Arial"/>
            </a:endParaRPr>
          </a:p>
        </p:txBody>
      </p:sp>
      <p:sp>
        <p:nvSpPr>
          <p:cNvPr id="3" name="Subtitle 2"/>
          <p:cNvSpPr>
            <a:spLocks noGrp="1"/>
          </p:cNvSpPr>
          <p:nvPr>
            <p:ph type="subTitle" idx="1"/>
          </p:nvPr>
        </p:nvSpPr>
        <p:spPr/>
        <p:txBody>
          <a:bodyPr/>
          <a:lstStyle/>
          <a:p>
            <a:r>
              <a:rPr lang="en-US" dirty="0" smtClean="0">
                <a:latin typeface="Arial"/>
                <a:cs typeface="Arial"/>
              </a:rPr>
              <a:t>Diego Rivera Gelsinger</a:t>
            </a:r>
          </a:p>
          <a:p>
            <a:r>
              <a:rPr lang="en-US" dirty="0" smtClean="0">
                <a:latin typeface="Arial"/>
                <a:cs typeface="Arial"/>
              </a:rPr>
              <a:t>Rotation #4</a:t>
            </a:r>
          </a:p>
          <a:p>
            <a:r>
              <a:rPr lang="en-US" dirty="0" smtClean="0">
                <a:latin typeface="Arial"/>
                <a:cs typeface="Arial"/>
              </a:rPr>
              <a:t>Dr. James Taylor’s Lab</a:t>
            </a:r>
            <a:endParaRPr lang="en-US" dirty="0">
              <a:latin typeface="Arial"/>
              <a:cs typeface="Arial"/>
            </a:endParaRPr>
          </a:p>
        </p:txBody>
      </p:sp>
    </p:spTree>
    <p:extLst>
      <p:ext uri="{BB962C8B-B14F-4D97-AF65-F5344CB8AC3E}">
        <p14:creationId xmlns:p14="http://schemas.microsoft.com/office/powerpoint/2010/main" val="409706770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700" b="1" dirty="0" smtClean="0">
                <a:latin typeface="Arial"/>
                <a:cs typeface="Arial"/>
              </a:rPr>
              <a:t>Opposite Selection Influence on Promoters and Enhancers of </a:t>
            </a:r>
            <a:r>
              <a:rPr lang="en-US" sz="2700" b="1" u="sng" dirty="0">
                <a:latin typeface="Arial"/>
                <a:cs typeface="Arial"/>
              </a:rPr>
              <a:t>Up-regulated </a:t>
            </a:r>
            <a:r>
              <a:rPr lang="en-US" sz="2700" b="1" dirty="0" smtClean="0">
                <a:latin typeface="Arial"/>
                <a:cs typeface="Arial"/>
              </a:rPr>
              <a:t>Tissue-specific Genes</a:t>
            </a:r>
            <a:endParaRPr lang="en-US" sz="2700" dirty="0"/>
          </a:p>
        </p:txBody>
      </p:sp>
      <p:graphicFrame>
        <p:nvGraphicFramePr>
          <p:cNvPr id="5" name="Chart 4"/>
          <p:cNvGraphicFramePr>
            <a:graphicFrameLocks/>
          </p:cNvGraphicFramePr>
          <p:nvPr>
            <p:extLst>
              <p:ext uri="{D42A27DB-BD31-4B8C-83A1-F6EECF244321}">
                <p14:modId xmlns:p14="http://schemas.microsoft.com/office/powerpoint/2010/main" val="1474950339"/>
              </p:ext>
            </p:extLst>
          </p:nvPr>
        </p:nvGraphicFramePr>
        <p:xfrm>
          <a:off x="0" y="1417638"/>
          <a:ext cx="9144000" cy="5440362"/>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2580723" y="5768758"/>
            <a:ext cx="774709" cy="369332"/>
          </a:xfrm>
          <a:prstGeom prst="rect">
            <a:avLst/>
          </a:prstGeom>
          <a:noFill/>
        </p:spPr>
        <p:txBody>
          <a:bodyPr wrap="none" rtlCol="0">
            <a:spAutoFit/>
          </a:bodyPr>
          <a:lstStyle/>
          <a:p>
            <a:r>
              <a:rPr lang="en-US" b="1" dirty="0" smtClean="0">
                <a:solidFill>
                  <a:schemeClr val="bg1"/>
                </a:solidFill>
                <a:latin typeface="Arial"/>
                <a:cs typeface="Arial"/>
              </a:rPr>
              <a:t>Brain</a:t>
            </a:r>
            <a:endParaRPr lang="en-US" b="1" dirty="0">
              <a:solidFill>
                <a:schemeClr val="bg1"/>
              </a:solidFill>
              <a:latin typeface="Arial"/>
              <a:cs typeface="Arial"/>
            </a:endParaRPr>
          </a:p>
        </p:txBody>
      </p:sp>
      <p:sp>
        <p:nvSpPr>
          <p:cNvPr id="8" name="TextBox 7"/>
          <p:cNvSpPr txBox="1"/>
          <p:nvPr/>
        </p:nvSpPr>
        <p:spPr>
          <a:xfrm>
            <a:off x="5539778" y="5768758"/>
            <a:ext cx="774709" cy="369332"/>
          </a:xfrm>
          <a:prstGeom prst="rect">
            <a:avLst/>
          </a:prstGeom>
          <a:noFill/>
        </p:spPr>
        <p:txBody>
          <a:bodyPr wrap="none" rtlCol="0">
            <a:spAutoFit/>
          </a:bodyPr>
          <a:lstStyle/>
          <a:p>
            <a:r>
              <a:rPr lang="en-US" b="1" dirty="0" smtClean="0">
                <a:solidFill>
                  <a:schemeClr val="bg1"/>
                </a:solidFill>
                <a:latin typeface="Arial"/>
                <a:cs typeface="Arial"/>
              </a:rPr>
              <a:t>Brain</a:t>
            </a:r>
            <a:endParaRPr lang="en-US" b="1" dirty="0">
              <a:solidFill>
                <a:schemeClr val="bg1"/>
              </a:solidFill>
              <a:latin typeface="Arial"/>
              <a:cs typeface="Arial"/>
            </a:endParaRPr>
          </a:p>
        </p:txBody>
      </p:sp>
      <p:sp>
        <p:nvSpPr>
          <p:cNvPr id="9" name="TextBox 8"/>
          <p:cNvSpPr txBox="1"/>
          <p:nvPr/>
        </p:nvSpPr>
        <p:spPr>
          <a:xfrm>
            <a:off x="4377773" y="5768758"/>
            <a:ext cx="967219" cy="369332"/>
          </a:xfrm>
          <a:prstGeom prst="rect">
            <a:avLst/>
          </a:prstGeom>
          <a:noFill/>
        </p:spPr>
        <p:txBody>
          <a:bodyPr wrap="none" rtlCol="0">
            <a:spAutoFit/>
          </a:bodyPr>
          <a:lstStyle/>
          <a:p>
            <a:r>
              <a:rPr lang="en-US" b="1" dirty="0" smtClean="0">
                <a:latin typeface="Arial"/>
                <a:cs typeface="Arial"/>
              </a:rPr>
              <a:t>Muscle</a:t>
            </a:r>
            <a:endParaRPr lang="en-US" b="1" dirty="0">
              <a:latin typeface="Arial"/>
              <a:cs typeface="Arial"/>
            </a:endParaRPr>
          </a:p>
        </p:txBody>
      </p:sp>
      <p:sp>
        <p:nvSpPr>
          <p:cNvPr id="10" name="TextBox 9"/>
          <p:cNvSpPr txBox="1"/>
          <p:nvPr/>
        </p:nvSpPr>
        <p:spPr>
          <a:xfrm>
            <a:off x="1445744" y="5768758"/>
            <a:ext cx="967219" cy="369332"/>
          </a:xfrm>
          <a:prstGeom prst="rect">
            <a:avLst/>
          </a:prstGeom>
          <a:noFill/>
        </p:spPr>
        <p:txBody>
          <a:bodyPr wrap="none" rtlCol="0">
            <a:spAutoFit/>
          </a:bodyPr>
          <a:lstStyle/>
          <a:p>
            <a:r>
              <a:rPr lang="en-US" b="1" dirty="0" smtClean="0">
                <a:latin typeface="Arial"/>
                <a:cs typeface="Arial"/>
              </a:rPr>
              <a:t>Muscle</a:t>
            </a:r>
            <a:endParaRPr lang="en-US" b="1" dirty="0">
              <a:latin typeface="Arial"/>
              <a:cs typeface="Arial"/>
            </a:endParaRPr>
          </a:p>
        </p:txBody>
      </p:sp>
      <p:sp>
        <p:nvSpPr>
          <p:cNvPr id="12" name="TextBox 11"/>
          <p:cNvSpPr txBox="1"/>
          <p:nvPr/>
        </p:nvSpPr>
        <p:spPr>
          <a:xfrm>
            <a:off x="7294559" y="5478249"/>
            <a:ext cx="1212178" cy="738664"/>
          </a:xfrm>
          <a:prstGeom prst="rect">
            <a:avLst/>
          </a:prstGeom>
          <a:noFill/>
        </p:spPr>
        <p:txBody>
          <a:bodyPr wrap="none" rtlCol="0">
            <a:spAutoFit/>
          </a:bodyPr>
          <a:lstStyle/>
          <a:p>
            <a:pPr algn="ctr"/>
            <a:r>
              <a:rPr lang="en-US" sz="1400" b="1" dirty="0" smtClean="0">
                <a:latin typeface="Arial"/>
                <a:cs typeface="Arial"/>
              </a:rPr>
              <a:t>Normalized:</a:t>
            </a:r>
          </a:p>
          <a:p>
            <a:pPr algn="ctr"/>
            <a:r>
              <a:rPr lang="en-US" sz="1400" b="1" dirty="0" smtClean="0">
                <a:latin typeface="Arial"/>
                <a:cs typeface="Arial"/>
              </a:rPr>
              <a:t>E[A]/</a:t>
            </a:r>
            <a:r>
              <a:rPr lang="en-US" sz="1400" b="1" dirty="0" err="1" smtClean="0">
                <a:latin typeface="Arial"/>
                <a:cs typeface="Arial"/>
              </a:rPr>
              <a:t>kbp</a:t>
            </a:r>
            <a:endParaRPr lang="en-US" sz="1400" b="1" dirty="0" smtClean="0">
              <a:latin typeface="Arial"/>
              <a:cs typeface="Arial"/>
            </a:endParaRPr>
          </a:p>
          <a:p>
            <a:pPr algn="ctr"/>
            <a:r>
              <a:rPr lang="en-US" sz="1400" b="1" dirty="0" smtClean="0">
                <a:latin typeface="Arial"/>
                <a:cs typeface="Arial"/>
              </a:rPr>
              <a:t>E[W]/</a:t>
            </a:r>
            <a:r>
              <a:rPr lang="en-US" sz="1400" b="1" dirty="0" err="1" smtClean="0">
                <a:latin typeface="Arial"/>
                <a:cs typeface="Arial"/>
              </a:rPr>
              <a:t>kbp</a:t>
            </a:r>
            <a:endParaRPr lang="en-US" sz="1400" b="1" dirty="0">
              <a:latin typeface="Arial"/>
              <a:cs typeface="Arial"/>
            </a:endParaRPr>
          </a:p>
        </p:txBody>
      </p:sp>
      <p:sp>
        <p:nvSpPr>
          <p:cNvPr id="13" name="TextBox 12"/>
          <p:cNvSpPr txBox="1"/>
          <p:nvPr/>
        </p:nvSpPr>
        <p:spPr>
          <a:xfrm>
            <a:off x="3269816" y="6448138"/>
            <a:ext cx="659067" cy="369332"/>
          </a:xfrm>
          <a:prstGeom prst="rect">
            <a:avLst/>
          </a:prstGeom>
          <a:noFill/>
        </p:spPr>
        <p:txBody>
          <a:bodyPr wrap="none" rtlCol="0">
            <a:spAutoFit/>
          </a:bodyPr>
          <a:lstStyle/>
          <a:p>
            <a:r>
              <a:rPr lang="en-US" b="1" dirty="0" smtClean="0">
                <a:latin typeface="Arial"/>
                <a:cs typeface="Arial"/>
              </a:rPr>
              <a:t>E[A]</a:t>
            </a:r>
            <a:endParaRPr lang="en-US" b="1" dirty="0">
              <a:latin typeface="Arial"/>
              <a:cs typeface="Arial"/>
            </a:endParaRPr>
          </a:p>
        </p:txBody>
      </p:sp>
      <p:sp>
        <p:nvSpPr>
          <p:cNvPr id="14" name="TextBox 13"/>
          <p:cNvSpPr txBox="1"/>
          <p:nvPr/>
        </p:nvSpPr>
        <p:spPr>
          <a:xfrm>
            <a:off x="6314487" y="6448138"/>
            <a:ext cx="710238" cy="369332"/>
          </a:xfrm>
          <a:prstGeom prst="rect">
            <a:avLst/>
          </a:prstGeom>
          <a:noFill/>
        </p:spPr>
        <p:txBody>
          <a:bodyPr wrap="none" rtlCol="0">
            <a:spAutoFit/>
          </a:bodyPr>
          <a:lstStyle/>
          <a:p>
            <a:r>
              <a:rPr lang="en-US" b="1" dirty="0" smtClean="0">
                <a:latin typeface="Arial"/>
                <a:cs typeface="Arial"/>
              </a:rPr>
              <a:t>E[W]</a:t>
            </a:r>
            <a:endParaRPr lang="en-US" b="1" dirty="0">
              <a:latin typeface="Arial"/>
              <a:cs typeface="Arial"/>
            </a:endParaRPr>
          </a:p>
        </p:txBody>
      </p:sp>
      <p:grpSp>
        <p:nvGrpSpPr>
          <p:cNvPr id="19" name="Group 18"/>
          <p:cNvGrpSpPr/>
          <p:nvPr/>
        </p:nvGrpSpPr>
        <p:grpSpPr>
          <a:xfrm>
            <a:off x="1900298" y="4976520"/>
            <a:ext cx="3444694" cy="1240394"/>
            <a:chOff x="1900298" y="4976520"/>
            <a:chExt cx="3444694" cy="1240394"/>
          </a:xfrm>
        </p:grpSpPr>
        <p:sp>
          <p:nvSpPr>
            <p:cNvPr id="15" name="Rectangle 14"/>
            <p:cNvSpPr/>
            <p:nvPr/>
          </p:nvSpPr>
          <p:spPr>
            <a:xfrm>
              <a:off x="1900298" y="4976520"/>
              <a:ext cx="555037" cy="1240394"/>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sp>
          <p:nvSpPr>
            <p:cNvPr id="17" name="Rectangle 16"/>
            <p:cNvSpPr/>
            <p:nvPr/>
          </p:nvSpPr>
          <p:spPr>
            <a:xfrm>
              <a:off x="4789955" y="4976520"/>
              <a:ext cx="555037" cy="1240394"/>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grpSp>
      <p:grpSp>
        <p:nvGrpSpPr>
          <p:cNvPr id="21" name="Group 20"/>
          <p:cNvGrpSpPr/>
          <p:nvPr/>
        </p:nvGrpSpPr>
        <p:grpSpPr>
          <a:xfrm>
            <a:off x="1337948" y="4167481"/>
            <a:ext cx="3463511" cy="2001969"/>
            <a:chOff x="1337948" y="4167481"/>
            <a:chExt cx="3463511" cy="2001969"/>
          </a:xfrm>
        </p:grpSpPr>
        <p:sp>
          <p:nvSpPr>
            <p:cNvPr id="18" name="Rectangle 17"/>
            <p:cNvSpPr/>
            <p:nvPr/>
          </p:nvSpPr>
          <p:spPr>
            <a:xfrm>
              <a:off x="1337948" y="4167481"/>
              <a:ext cx="555037" cy="2001969"/>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sp>
          <p:nvSpPr>
            <p:cNvPr id="20" name="Rectangle 19"/>
            <p:cNvSpPr/>
            <p:nvPr/>
          </p:nvSpPr>
          <p:spPr>
            <a:xfrm>
              <a:off x="4246422" y="4167481"/>
              <a:ext cx="555037" cy="2001969"/>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grpSp>
      <p:grpSp>
        <p:nvGrpSpPr>
          <p:cNvPr id="25" name="Group 24"/>
          <p:cNvGrpSpPr/>
          <p:nvPr/>
        </p:nvGrpSpPr>
        <p:grpSpPr>
          <a:xfrm>
            <a:off x="2457218" y="1542815"/>
            <a:ext cx="3444696" cy="4595275"/>
            <a:chOff x="2457218" y="1542815"/>
            <a:chExt cx="3444696" cy="4595275"/>
          </a:xfrm>
        </p:grpSpPr>
        <p:sp>
          <p:nvSpPr>
            <p:cNvPr id="22" name="Rectangle 21"/>
            <p:cNvSpPr/>
            <p:nvPr/>
          </p:nvSpPr>
          <p:spPr>
            <a:xfrm>
              <a:off x="2457218" y="1542815"/>
              <a:ext cx="555037" cy="4595275"/>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sp>
          <p:nvSpPr>
            <p:cNvPr id="23" name="Rectangle 22"/>
            <p:cNvSpPr/>
            <p:nvPr/>
          </p:nvSpPr>
          <p:spPr>
            <a:xfrm>
              <a:off x="5346877" y="1542815"/>
              <a:ext cx="555037" cy="4595275"/>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grpSp>
      <p:grpSp>
        <p:nvGrpSpPr>
          <p:cNvPr id="27" name="Group 26"/>
          <p:cNvGrpSpPr/>
          <p:nvPr/>
        </p:nvGrpSpPr>
        <p:grpSpPr>
          <a:xfrm>
            <a:off x="2989384" y="2483556"/>
            <a:ext cx="3452222" cy="3685894"/>
            <a:chOff x="2989384" y="2483556"/>
            <a:chExt cx="3452222" cy="3685894"/>
          </a:xfrm>
        </p:grpSpPr>
        <p:sp>
          <p:nvSpPr>
            <p:cNvPr id="24" name="Rectangle 23"/>
            <p:cNvSpPr/>
            <p:nvPr/>
          </p:nvSpPr>
          <p:spPr>
            <a:xfrm>
              <a:off x="2989384" y="2483556"/>
              <a:ext cx="555037" cy="3685894"/>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sp>
          <p:nvSpPr>
            <p:cNvPr id="26" name="Rectangle 25"/>
            <p:cNvSpPr/>
            <p:nvPr/>
          </p:nvSpPr>
          <p:spPr>
            <a:xfrm>
              <a:off x="5886569" y="2483556"/>
              <a:ext cx="555037" cy="3685894"/>
            </a:xfrm>
            <a:prstGeom prst="rect">
              <a:avLst/>
            </a:prstGeom>
            <a:noFill/>
            <a:ln w="762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38100" cmpd="sng">
                  <a:solidFill>
                    <a:srgbClr val="000000"/>
                  </a:solidFill>
                </a:ln>
              </a:endParaRPr>
            </a:p>
          </p:txBody>
        </p:sp>
      </p:grpSp>
    </p:spTree>
    <p:extLst>
      <p:ext uri="{BB962C8B-B14F-4D97-AF65-F5344CB8AC3E}">
        <p14:creationId xmlns:p14="http://schemas.microsoft.com/office/powerpoint/2010/main" val="41525987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9"/>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21"/>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2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700" b="1" dirty="0">
                <a:latin typeface="Arial"/>
                <a:cs typeface="Arial"/>
              </a:rPr>
              <a:t>Negative Selection is </a:t>
            </a:r>
            <a:r>
              <a:rPr lang="en-US" sz="2700" b="1" dirty="0" smtClean="0">
                <a:latin typeface="Arial"/>
                <a:cs typeface="Arial"/>
              </a:rPr>
              <a:t>More Influential on All </a:t>
            </a:r>
            <a:r>
              <a:rPr lang="en-US" sz="2700" b="1" dirty="0">
                <a:latin typeface="Arial"/>
                <a:cs typeface="Arial"/>
              </a:rPr>
              <a:t>Regulatory Elements of </a:t>
            </a:r>
            <a:r>
              <a:rPr lang="en-US" sz="2700" b="1" u="sng" dirty="0">
                <a:latin typeface="Arial"/>
                <a:cs typeface="Arial"/>
              </a:rPr>
              <a:t>Down-regulated</a:t>
            </a:r>
            <a:r>
              <a:rPr lang="en-US" sz="2700" b="1" dirty="0">
                <a:latin typeface="Arial"/>
                <a:cs typeface="Arial"/>
              </a:rPr>
              <a:t> </a:t>
            </a:r>
            <a:r>
              <a:rPr lang="en-US" sz="2700" b="1" dirty="0" smtClean="0">
                <a:latin typeface="Arial"/>
                <a:cs typeface="Arial"/>
              </a:rPr>
              <a:t>Tissue-specific Genes</a:t>
            </a:r>
            <a:endParaRPr lang="en-US" sz="2700" dirty="0"/>
          </a:p>
        </p:txBody>
      </p:sp>
      <p:graphicFrame>
        <p:nvGraphicFramePr>
          <p:cNvPr id="8" name="Chart 7"/>
          <p:cNvGraphicFramePr>
            <a:graphicFrameLocks/>
          </p:cNvGraphicFramePr>
          <p:nvPr>
            <p:extLst>
              <p:ext uri="{D42A27DB-BD31-4B8C-83A1-F6EECF244321}">
                <p14:modId xmlns:p14="http://schemas.microsoft.com/office/powerpoint/2010/main" val="706069829"/>
              </p:ext>
            </p:extLst>
          </p:nvPr>
        </p:nvGraphicFramePr>
        <p:xfrm>
          <a:off x="0" y="1417638"/>
          <a:ext cx="9144000" cy="5440362"/>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p:cNvSpPr txBox="1"/>
          <p:nvPr/>
        </p:nvSpPr>
        <p:spPr>
          <a:xfrm>
            <a:off x="2472627" y="5768758"/>
            <a:ext cx="774709" cy="369332"/>
          </a:xfrm>
          <a:prstGeom prst="rect">
            <a:avLst/>
          </a:prstGeom>
          <a:noFill/>
        </p:spPr>
        <p:txBody>
          <a:bodyPr wrap="none" rtlCol="0">
            <a:spAutoFit/>
          </a:bodyPr>
          <a:lstStyle/>
          <a:p>
            <a:r>
              <a:rPr lang="en-US" b="1" dirty="0" smtClean="0">
                <a:solidFill>
                  <a:schemeClr val="bg1"/>
                </a:solidFill>
                <a:latin typeface="Arial"/>
                <a:cs typeface="Arial"/>
              </a:rPr>
              <a:t>Brain</a:t>
            </a:r>
            <a:endParaRPr lang="en-US" b="1" dirty="0">
              <a:solidFill>
                <a:schemeClr val="bg1"/>
              </a:solidFill>
              <a:latin typeface="Arial"/>
              <a:cs typeface="Arial"/>
            </a:endParaRPr>
          </a:p>
        </p:txBody>
      </p:sp>
      <p:sp>
        <p:nvSpPr>
          <p:cNvPr id="10" name="TextBox 9"/>
          <p:cNvSpPr txBox="1"/>
          <p:nvPr/>
        </p:nvSpPr>
        <p:spPr>
          <a:xfrm>
            <a:off x="5215490" y="5768758"/>
            <a:ext cx="774709" cy="369332"/>
          </a:xfrm>
          <a:prstGeom prst="rect">
            <a:avLst/>
          </a:prstGeom>
          <a:noFill/>
        </p:spPr>
        <p:txBody>
          <a:bodyPr wrap="none" rtlCol="0">
            <a:spAutoFit/>
          </a:bodyPr>
          <a:lstStyle/>
          <a:p>
            <a:r>
              <a:rPr lang="en-US" b="1" dirty="0" smtClean="0">
                <a:solidFill>
                  <a:schemeClr val="bg1"/>
                </a:solidFill>
                <a:latin typeface="Arial"/>
                <a:cs typeface="Arial"/>
              </a:rPr>
              <a:t>Brain</a:t>
            </a:r>
            <a:endParaRPr lang="en-US" b="1" dirty="0">
              <a:solidFill>
                <a:schemeClr val="bg1"/>
              </a:solidFill>
              <a:latin typeface="Arial"/>
              <a:cs typeface="Arial"/>
            </a:endParaRPr>
          </a:p>
        </p:txBody>
      </p:sp>
      <p:sp>
        <p:nvSpPr>
          <p:cNvPr id="11" name="TextBox 10"/>
          <p:cNvSpPr txBox="1"/>
          <p:nvPr/>
        </p:nvSpPr>
        <p:spPr>
          <a:xfrm>
            <a:off x="4134557" y="5768758"/>
            <a:ext cx="967219" cy="369332"/>
          </a:xfrm>
          <a:prstGeom prst="rect">
            <a:avLst/>
          </a:prstGeom>
          <a:noFill/>
        </p:spPr>
        <p:txBody>
          <a:bodyPr wrap="none" rtlCol="0">
            <a:spAutoFit/>
          </a:bodyPr>
          <a:lstStyle/>
          <a:p>
            <a:r>
              <a:rPr lang="en-US" b="1" dirty="0" smtClean="0">
                <a:latin typeface="Arial"/>
                <a:cs typeface="Arial"/>
              </a:rPr>
              <a:t>Muscle</a:t>
            </a:r>
            <a:endParaRPr lang="en-US" b="1" dirty="0">
              <a:latin typeface="Arial"/>
              <a:cs typeface="Arial"/>
            </a:endParaRPr>
          </a:p>
        </p:txBody>
      </p:sp>
      <p:sp>
        <p:nvSpPr>
          <p:cNvPr id="12" name="TextBox 11"/>
          <p:cNvSpPr txBox="1"/>
          <p:nvPr/>
        </p:nvSpPr>
        <p:spPr>
          <a:xfrm>
            <a:off x="1378184" y="5768758"/>
            <a:ext cx="967219" cy="369332"/>
          </a:xfrm>
          <a:prstGeom prst="rect">
            <a:avLst/>
          </a:prstGeom>
          <a:noFill/>
        </p:spPr>
        <p:txBody>
          <a:bodyPr wrap="none" rtlCol="0">
            <a:spAutoFit/>
          </a:bodyPr>
          <a:lstStyle/>
          <a:p>
            <a:r>
              <a:rPr lang="en-US" b="1" dirty="0" smtClean="0">
                <a:latin typeface="Arial"/>
                <a:cs typeface="Arial"/>
              </a:rPr>
              <a:t>Muscle</a:t>
            </a:r>
            <a:endParaRPr lang="en-US" b="1" dirty="0">
              <a:latin typeface="Arial"/>
              <a:cs typeface="Arial"/>
            </a:endParaRPr>
          </a:p>
        </p:txBody>
      </p:sp>
      <p:sp>
        <p:nvSpPr>
          <p:cNvPr id="13" name="TextBox 12"/>
          <p:cNvSpPr txBox="1"/>
          <p:nvPr/>
        </p:nvSpPr>
        <p:spPr>
          <a:xfrm>
            <a:off x="7199975" y="5478249"/>
            <a:ext cx="1212178" cy="738664"/>
          </a:xfrm>
          <a:prstGeom prst="rect">
            <a:avLst/>
          </a:prstGeom>
          <a:noFill/>
        </p:spPr>
        <p:txBody>
          <a:bodyPr wrap="none" rtlCol="0">
            <a:spAutoFit/>
          </a:bodyPr>
          <a:lstStyle/>
          <a:p>
            <a:pPr algn="ctr"/>
            <a:r>
              <a:rPr lang="en-US" sz="1400" b="1" dirty="0" smtClean="0">
                <a:latin typeface="Arial"/>
                <a:cs typeface="Arial"/>
              </a:rPr>
              <a:t>Normalized:</a:t>
            </a:r>
          </a:p>
          <a:p>
            <a:pPr algn="ctr"/>
            <a:r>
              <a:rPr lang="en-US" sz="1400" b="1" dirty="0" smtClean="0">
                <a:latin typeface="Arial"/>
                <a:cs typeface="Arial"/>
              </a:rPr>
              <a:t>E[A]/</a:t>
            </a:r>
            <a:r>
              <a:rPr lang="en-US" sz="1400" b="1" dirty="0" err="1" smtClean="0">
                <a:latin typeface="Arial"/>
                <a:cs typeface="Arial"/>
              </a:rPr>
              <a:t>kbp</a:t>
            </a:r>
            <a:endParaRPr lang="en-US" sz="1400" b="1" dirty="0" smtClean="0">
              <a:latin typeface="Arial"/>
              <a:cs typeface="Arial"/>
            </a:endParaRPr>
          </a:p>
          <a:p>
            <a:pPr algn="ctr"/>
            <a:r>
              <a:rPr lang="en-US" sz="1400" b="1" dirty="0" smtClean="0">
                <a:latin typeface="Arial"/>
                <a:cs typeface="Arial"/>
              </a:rPr>
              <a:t>E[W]/</a:t>
            </a:r>
            <a:r>
              <a:rPr lang="en-US" sz="1400" b="1" dirty="0" err="1" smtClean="0">
                <a:latin typeface="Arial"/>
                <a:cs typeface="Arial"/>
              </a:rPr>
              <a:t>kbp</a:t>
            </a:r>
            <a:endParaRPr lang="en-US" sz="1400" b="1" dirty="0">
              <a:latin typeface="Arial"/>
              <a:cs typeface="Arial"/>
            </a:endParaRPr>
          </a:p>
        </p:txBody>
      </p:sp>
      <p:sp>
        <p:nvSpPr>
          <p:cNvPr id="14" name="TextBox 13"/>
          <p:cNvSpPr txBox="1"/>
          <p:nvPr/>
        </p:nvSpPr>
        <p:spPr>
          <a:xfrm>
            <a:off x="3175232" y="6448138"/>
            <a:ext cx="659067" cy="369332"/>
          </a:xfrm>
          <a:prstGeom prst="rect">
            <a:avLst/>
          </a:prstGeom>
          <a:noFill/>
        </p:spPr>
        <p:txBody>
          <a:bodyPr wrap="none" rtlCol="0">
            <a:spAutoFit/>
          </a:bodyPr>
          <a:lstStyle/>
          <a:p>
            <a:r>
              <a:rPr lang="en-US" b="1" dirty="0" smtClean="0">
                <a:latin typeface="Arial"/>
                <a:cs typeface="Arial"/>
              </a:rPr>
              <a:t>E[A]</a:t>
            </a:r>
            <a:endParaRPr lang="en-US" b="1" dirty="0">
              <a:latin typeface="Arial"/>
              <a:cs typeface="Arial"/>
            </a:endParaRPr>
          </a:p>
        </p:txBody>
      </p:sp>
      <p:sp>
        <p:nvSpPr>
          <p:cNvPr id="15" name="TextBox 14"/>
          <p:cNvSpPr txBox="1"/>
          <p:nvPr/>
        </p:nvSpPr>
        <p:spPr>
          <a:xfrm>
            <a:off x="5949663" y="6448138"/>
            <a:ext cx="710238" cy="369332"/>
          </a:xfrm>
          <a:prstGeom prst="rect">
            <a:avLst/>
          </a:prstGeom>
          <a:noFill/>
        </p:spPr>
        <p:txBody>
          <a:bodyPr wrap="none" rtlCol="0">
            <a:spAutoFit/>
          </a:bodyPr>
          <a:lstStyle/>
          <a:p>
            <a:r>
              <a:rPr lang="en-US" b="1" dirty="0" smtClean="0">
                <a:latin typeface="Arial"/>
                <a:cs typeface="Arial"/>
              </a:rPr>
              <a:t>E[W]</a:t>
            </a:r>
            <a:endParaRPr lang="en-US" b="1" dirty="0">
              <a:latin typeface="Arial"/>
              <a:cs typeface="Arial"/>
            </a:endParaRPr>
          </a:p>
        </p:txBody>
      </p:sp>
    </p:spTree>
    <p:extLst>
      <p:ext uri="{BB962C8B-B14F-4D97-AF65-F5344CB8AC3E}">
        <p14:creationId xmlns:p14="http://schemas.microsoft.com/office/powerpoint/2010/main" val="48522598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b="1" dirty="0" smtClean="0">
                <a:latin typeface="Arial"/>
                <a:cs typeface="Arial"/>
              </a:rPr>
              <a:t>Summary</a:t>
            </a:r>
            <a:endParaRPr lang="en-US" sz="3000" b="1" dirty="0">
              <a:latin typeface="Arial"/>
              <a:cs typeface="Arial"/>
            </a:endParaRPr>
          </a:p>
        </p:txBody>
      </p:sp>
      <p:sp>
        <p:nvSpPr>
          <p:cNvPr id="3" name="Content Placeholder 2"/>
          <p:cNvSpPr>
            <a:spLocks noGrp="1"/>
          </p:cNvSpPr>
          <p:nvPr>
            <p:ph idx="1"/>
          </p:nvPr>
        </p:nvSpPr>
        <p:spPr/>
        <p:txBody>
          <a:bodyPr>
            <a:normAutofit fontScale="77500" lnSpcReduction="20000"/>
          </a:bodyPr>
          <a:lstStyle/>
          <a:p>
            <a:r>
              <a:rPr lang="en-US" dirty="0" smtClean="0">
                <a:latin typeface="Arial"/>
                <a:cs typeface="Arial"/>
              </a:rPr>
              <a:t>More differentially expressed genes in the prefrontal cortex</a:t>
            </a:r>
          </a:p>
          <a:p>
            <a:r>
              <a:rPr lang="en-US" dirty="0" smtClean="0">
                <a:latin typeface="Arial"/>
                <a:cs typeface="Arial"/>
              </a:rPr>
              <a:t>Higher </a:t>
            </a:r>
            <a:r>
              <a:rPr lang="en-US" dirty="0">
                <a:latin typeface="Arial"/>
                <a:cs typeface="Arial"/>
              </a:rPr>
              <a:t>proportion </a:t>
            </a:r>
            <a:r>
              <a:rPr lang="en-US" dirty="0" smtClean="0">
                <a:latin typeface="Arial"/>
                <a:cs typeface="Arial"/>
              </a:rPr>
              <a:t>of regulatory </a:t>
            </a:r>
            <a:r>
              <a:rPr lang="en-US" dirty="0">
                <a:latin typeface="Arial"/>
                <a:cs typeface="Arial"/>
              </a:rPr>
              <a:t>regions </a:t>
            </a:r>
            <a:r>
              <a:rPr lang="en-US" dirty="0" smtClean="0">
                <a:latin typeface="Arial"/>
                <a:cs typeface="Arial"/>
              </a:rPr>
              <a:t>under </a:t>
            </a:r>
            <a:r>
              <a:rPr lang="en-US" dirty="0">
                <a:latin typeface="Arial"/>
                <a:cs typeface="Arial"/>
              </a:rPr>
              <a:t>selection in the brain compared to </a:t>
            </a:r>
            <a:r>
              <a:rPr lang="en-US" dirty="0" smtClean="0">
                <a:latin typeface="Arial"/>
                <a:cs typeface="Arial"/>
              </a:rPr>
              <a:t>muscle</a:t>
            </a:r>
          </a:p>
          <a:p>
            <a:r>
              <a:rPr lang="en-US" dirty="0" smtClean="0">
                <a:latin typeface="Arial"/>
                <a:cs typeface="Arial"/>
              </a:rPr>
              <a:t>Down-regulated genes show influence of negative selection in all regulatory elements of tissue-specific genes</a:t>
            </a:r>
            <a:endParaRPr lang="en-US" dirty="0">
              <a:latin typeface="Arial"/>
              <a:cs typeface="Arial"/>
            </a:endParaRPr>
          </a:p>
          <a:p>
            <a:r>
              <a:rPr lang="en-US" dirty="0" smtClean="0">
                <a:latin typeface="Arial"/>
                <a:cs typeface="Arial"/>
              </a:rPr>
              <a:t>Up-regulated genes in both tissue types show a </a:t>
            </a:r>
            <a:r>
              <a:rPr lang="en-US" b="1" dirty="0" smtClean="0">
                <a:latin typeface="Arial"/>
                <a:cs typeface="Arial"/>
              </a:rPr>
              <a:t>converse relationship </a:t>
            </a:r>
            <a:r>
              <a:rPr lang="en-US" dirty="0" smtClean="0">
                <a:latin typeface="Arial"/>
                <a:cs typeface="Arial"/>
              </a:rPr>
              <a:t>of positive and negative selection on regulatory regions</a:t>
            </a:r>
          </a:p>
          <a:p>
            <a:r>
              <a:rPr lang="en-US" dirty="0" smtClean="0">
                <a:latin typeface="Arial"/>
                <a:cs typeface="Arial"/>
              </a:rPr>
              <a:t>Influence of natural selection on regulatory sites suggests regulatory elements in specific tissues play a </a:t>
            </a:r>
            <a:r>
              <a:rPr lang="en-US" dirty="0">
                <a:latin typeface="Arial"/>
                <a:cs typeface="Arial"/>
              </a:rPr>
              <a:t>prominent role in the evolution of </a:t>
            </a:r>
            <a:r>
              <a:rPr lang="en-US" dirty="0" smtClean="0">
                <a:latin typeface="Arial"/>
                <a:cs typeface="Arial"/>
              </a:rPr>
              <a:t>humans</a:t>
            </a:r>
          </a:p>
        </p:txBody>
      </p:sp>
    </p:spTree>
    <p:extLst>
      <p:ext uri="{BB962C8B-B14F-4D97-AF65-F5344CB8AC3E}">
        <p14:creationId xmlns:p14="http://schemas.microsoft.com/office/powerpoint/2010/main" val="377813178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3" name="Content Placeholder 2"/>
          <p:cNvSpPr>
            <a:spLocks noGrp="1"/>
          </p:cNvSpPr>
          <p:nvPr>
            <p:ph idx="1"/>
          </p:nvPr>
        </p:nvSpPr>
        <p:spPr>
          <a:xfrm>
            <a:off x="457200" y="1600200"/>
            <a:ext cx="3009153" cy="4525963"/>
          </a:xfrm>
        </p:spPr>
        <p:txBody>
          <a:bodyPr/>
          <a:lstStyle/>
          <a:p>
            <a:pPr marL="0" indent="0">
              <a:buNone/>
            </a:pPr>
            <a:r>
              <a:rPr lang="en-US" u="sng" dirty="0" smtClean="0"/>
              <a:t>Taylor Lab</a:t>
            </a:r>
            <a:endParaRPr lang="en-US" dirty="0" smtClean="0"/>
          </a:p>
          <a:p>
            <a:pPr marL="0" indent="0">
              <a:buNone/>
            </a:pPr>
            <a:r>
              <a:rPr lang="en-US" dirty="0" smtClean="0"/>
              <a:t>Mike </a:t>
            </a:r>
            <a:r>
              <a:rPr lang="en-US" dirty="0" err="1" smtClean="0"/>
              <a:t>Sauria</a:t>
            </a:r>
            <a:endParaRPr lang="en-US" dirty="0" smtClean="0"/>
          </a:p>
          <a:p>
            <a:pPr marL="0" indent="0">
              <a:buNone/>
            </a:pPr>
            <a:r>
              <a:rPr lang="en-US" dirty="0" err="1" smtClean="0"/>
              <a:t>Nitesh</a:t>
            </a:r>
            <a:r>
              <a:rPr lang="en-US" dirty="0" smtClean="0"/>
              <a:t> </a:t>
            </a:r>
            <a:r>
              <a:rPr lang="en-US" dirty="0" err="1" smtClean="0"/>
              <a:t>Turaga</a:t>
            </a:r>
            <a:endParaRPr lang="en-US" dirty="0" smtClean="0"/>
          </a:p>
          <a:p>
            <a:pPr marL="0" indent="0">
              <a:buNone/>
            </a:pPr>
            <a:r>
              <a:rPr lang="en-US" dirty="0" err="1" smtClean="0"/>
              <a:t>Enis</a:t>
            </a:r>
            <a:r>
              <a:rPr lang="en-US" dirty="0" smtClean="0"/>
              <a:t> </a:t>
            </a:r>
            <a:r>
              <a:rPr lang="en-US" dirty="0" err="1" smtClean="0"/>
              <a:t>Afgan</a:t>
            </a:r>
            <a:endParaRPr lang="en-US" dirty="0" smtClean="0"/>
          </a:p>
          <a:p>
            <a:pPr marL="0" indent="0">
              <a:buNone/>
            </a:pPr>
            <a:r>
              <a:rPr lang="en-US" dirty="0" smtClean="0"/>
              <a:t>Min </a:t>
            </a:r>
            <a:r>
              <a:rPr lang="en-US" dirty="0" err="1" smtClean="0"/>
              <a:t>Hyung</a:t>
            </a:r>
            <a:r>
              <a:rPr lang="en-US" dirty="0" smtClean="0"/>
              <a:t> Cho</a:t>
            </a:r>
            <a:endParaRPr lang="en-US" dirty="0" smtClean="0"/>
          </a:p>
          <a:p>
            <a:pPr marL="0" indent="0">
              <a:buNone/>
            </a:pPr>
            <a:r>
              <a:rPr lang="en-US" dirty="0" smtClean="0"/>
              <a:t>Dr. James Taylor</a:t>
            </a:r>
          </a:p>
          <a:p>
            <a:pPr marL="0" indent="0">
              <a:buNone/>
            </a:pPr>
            <a:endParaRPr lang="en-US" dirty="0"/>
          </a:p>
        </p:txBody>
      </p:sp>
      <p:sp>
        <p:nvSpPr>
          <p:cNvPr id="4" name="Content Placeholder 2"/>
          <p:cNvSpPr txBox="1">
            <a:spLocks/>
          </p:cNvSpPr>
          <p:nvPr/>
        </p:nvSpPr>
        <p:spPr>
          <a:xfrm>
            <a:off x="5836024" y="1600200"/>
            <a:ext cx="3009153" cy="452596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dirty="0" smtClean="0"/>
              <a:t>YUE Lab</a:t>
            </a:r>
          </a:p>
          <a:p>
            <a:pPr marL="0" indent="0">
              <a:buFont typeface="Arial"/>
              <a:buNone/>
            </a:pPr>
            <a:endParaRPr lang="en-US" dirty="0" smtClean="0"/>
          </a:p>
          <a:p>
            <a:pPr marL="0" indent="0">
              <a:buFont typeface="Arial"/>
              <a:buNone/>
            </a:pPr>
            <a:r>
              <a:rPr lang="en-US" dirty="0" smtClean="0"/>
              <a:t>ENCODE Project</a:t>
            </a:r>
          </a:p>
          <a:p>
            <a:pPr marL="0" indent="0">
              <a:buFont typeface="Arial"/>
              <a:buNone/>
            </a:pPr>
            <a:endParaRPr lang="en-US" dirty="0" smtClean="0"/>
          </a:p>
          <a:p>
            <a:pPr marL="0" indent="0">
              <a:buFont typeface="Arial"/>
              <a:buNone/>
            </a:pPr>
            <a:r>
              <a:rPr lang="en-US" dirty="0" smtClean="0"/>
              <a:t>INSIGHT Team</a:t>
            </a:r>
            <a:endParaRPr lang="en-US" dirty="0"/>
          </a:p>
        </p:txBody>
      </p:sp>
    </p:spTree>
    <p:extLst>
      <p:ext uri="{BB962C8B-B14F-4D97-AF65-F5344CB8AC3E}">
        <p14:creationId xmlns:p14="http://schemas.microsoft.com/office/powerpoint/2010/main" val="6255352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306642"/>
            <a:ext cx="8229600" cy="1143000"/>
          </a:xfrm>
        </p:spPr>
        <p:txBody>
          <a:bodyPr/>
          <a:lstStyle/>
          <a:p>
            <a:r>
              <a:rPr lang="en-US" dirty="0" smtClean="0">
                <a:solidFill>
                  <a:srgbClr val="FFFF00"/>
                </a:solidFill>
              </a:rPr>
              <a:t>Questions?</a:t>
            </a:r>
            <a:endParaRPr lang="en-US" dirty="0">
              <a:solidFill>
                <a:srgbClr val="FFFF00"/>
              </a:solidFill>
            </a:endParaRPr>
          </a:p>
        </p:txBody>
      </p:sp>
    </p:spTree>
    <p:extLst>
      <p:ext uri="{BB962C8B-B14F-4D97-AF65-F5344CB8AC3E}">
        <p14:creationId xmlns:p14="http://schemas.microsoft.com/office/powerpoint/2010/main" val="55391038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b="1" dirty="0" smtClean="0">
                <a:latin typeface="Arial"/>
                <a:cs typeface="Arial"/>
              </a:rPr>
              <a:t>Future Directions</a:t>
            </a:r>
            <a:endParaRPr lang="en-US" sz="3000" b="1" dirty="0">
              <a:latin typeface="Arial"/>
              <a:cs typeface="Arial"/>
            </a:endParaRPr>
          </a:p>
        </p:txBody>
      </p:sp>
      <p:sp>
        <p:nvSpPr>
          <p:cNvPr id="3" name="Content Placeholder 2"/>
          <p:cNvSpPr>
            <a:spLocks noGrp="1"/>
          </p:cNvSpPr>
          <p:nvPr>
            <p:ph idx="1"/>
          </p:nvPr>
        </p:nvSpPr>
        <p:spPr>
          <a:xfrm>
            <a:off x="457200" y="1600201"/>
            <a:ext cx="8229600" cy="3222860"/>
          </a:xfrm>
        </p:spPr>
        <p:txBody>
          <a:bodyPr>
            <a:normAutofit/>
          </a:bodyPr>
          <a:lstStyle/>
          <a:p>
            <a:r>
              <a:rPr lang="en-US" sz="2500" dirty="0" smtClean="0">
                <a:latin typeface="Arial"/>
                <a:cs typeface="Arial"/>
              </a:rPr>
              <a:t>Functional consequences of positive &amp; negative selection on regulatory sites</a:t>
            </a:r>
          </a:p>
          <a:p>
            <a:pPr lvl="1"/>
            <a:r>
              <a:rPr lang="en-US" sz="2500" dirty="0" err="1" smtClean="0">
                <a:solidFill>
                  <a:schemeClr val="bg1">
                    <a:lumMod val="50000"/>
                  </a:schemeClr>
                </a:solidFill>
                <a:latin typeface="Arial"/>
                <a:cs typeface="Arial"/>
              </a:rPr>
              <a:t>Txn</a:t>
            </a:r>
            <a:r>
              <a:rPr lang="en-US" sz="2500" dirty="0" smtClean="0">
                <a:solidFill>
                  <a:schemeClr val="bg1">
                    <a:lumMod val="50000"/>
                  </a:schemeClr>
                </a:solidFill>
                <a:latin typeface="Arial"/>
                <a:cs typeface="Arial"/>
              </a:rPr>
              <a:t> </a:t>
            </a:r>
            <a:r>
              <a:rPr lang="en-US" sz="2500" dirty="0">
                <a:solidFill>
                  <a:schemeClr val="bg1">
                    <a:lumMod val="50000"/>
                  </a:schemeClr>
                </a:solidFill>
                <a:latin typeface="Arial"/>
                <a:cs typeface="Arial"/>
              </a:rPr>
              <a:t>factor binding strength</a:t>
            </a:r>
          </a:p>
          <a:p>
            <a:r>
              <a:rPr lang="en-US" sz="2500" dirty="0" smtClean="0">
                <a:latin typeface="Arial"/>
                <a:cs typeface="Arial"/>
              </a:rPr>
              <a:t>Other regulatory elements</a:t>
            </a:r>
          </a:p>
          <a:p>
            <a:pPr lvl="1"/>
            <a:r>
              <a:rPr lang="en-US" sz="2500" dirty="0" smtClean="0">
                <a:solidFill>
                  <a:srgbClr val="7F7F7F"/>
                </a:solidFill>
                <a:latin typeface="Arial"/>
                <a:cs typeface="Arial"/>
              </a:rPr>
              <a:t>Splicing</a:t>
            </a:r>
            <a:r>
              <a:rPr lang="en-US" sz="2500" dirty="0">
                <a:solidFill>
                  <a:srgbClr val="7F7F7F"/>
                </a:solidFill>
                <a:latin typeface="Arial"/>
                <a:cs typeface="Arial"/>
              </a:rPr>
              <a:t>, post-transcriptional regulation and other forms of gene </a:t>
            </a:r>
            <a:r>
              <a:rPr lang="en-US" sz="2500" dirty="0" smtClean="0">
                <a:solidFill>
                  <a:srgbClr val="7F7F7F"/>
                </a:solidFill>
                <a:latin typeface="Arial"/>
                <a:cs typeface="Arial"/>
              </a:rPr>
              <a:t>regulation</a:t>
            </a:r>
            <a:endParaRPr lang="en-US" sz="2500" dirty="0">
              <a:solidFill>
                <a:srgbClr val="7F7F7F"/>
              </a:solidFill>
              <a:latin typeface="Arial"/>
              <a:cs typeface="Arial"/>
            </a:endParaRPr>
          </a:p>
          <a:p>
            <a:r>
              <a:rPr lang="en-US" sz="2500" dirty="0" smtClean="0">
                <a:latin typeface="Arial"/>
                <a:cs typeface="Arial"/>
              </a:rPr>
              <a:t>Genome-wide analysis, more tissue types</a:t>
            </a:r>
          </a:p>
        </p:txBody>
      </p:sp>
    </p:spTree>
    <p:extLst>
      <p:ext uri="{BB962C8B-B14F-4D97-AF65-F5344CB8AC3E}">
        <p14:creationId xmlns:p14="http://schemas.microsoft.com/office/powerpoint/2010/main" val="36705254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4542549" y="1699220"/>
            <a:ext cx="4601451" cy="5158780"/>
          </a:xfrm>
          <a:prstGeom prst="rect">
            <a:avLst/>
          </a:prstGeom>
          <a:solidFill>
            <a:srgbClr val="3366FF">
              <a:alpha val="23000"/>
            </a:srgb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0" y="1699220"/>
            <a:ext cx="4542549" cy="5158780"/>
          </a:xfrm>
          <a:prstGeom prst="rect">
            <a:avLst/>
          </a:prstGeom>
          <a:solidFill>
            <a:srgbClr val="FF0000">
              <a:alpha val="15000"/>
            </a:srgb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0000"/>
              </a:solidFill>
            </a:endParaRPr>
          </a:p>
        </p:txBody>
      </p:sp>
      <p:sp>
        <p:nvSpPr>
          <p:cNvPr id="2" name="Title 1"/>
          <p:cNvSpPr>
            <a:spLocks noGrp="1"/>
          </p:cNvSpPr>
          <p:nvPr>
            <p:ph type="title"/>
          </p:nvPr>
        </p:nvSpPr>
        <p:spPr/>
        <p:txBody>
          <a:bodyPr>
            <a:normAutofit fontScale="90000"/>
          </a:bodyPr>
          <a:lstStyle/>
          <a:p>
            <a:r>
              <a:rPr lang="en-US" sz="2700" b="1" dirty="0" smtClean="0">
                <a:latin typeface="Arial"/>
                <a:cs typeface="Arial"/>
              </a:rPr>
              <a:t>Opposite Selective Pressure for Functional Clusters of Promoters and Enhancers of Up-regulated Muscle-Specific Genes</a:t>
            </a:r>
            <a:endParaRPr lang="en-US" sz="2700" b="1" dirty="0">
              <a:latin typeface="Arial"/>
              <a:cs typeface="Arial"/>
            </a:endParaRPr>
          </a:p>
        </p:txBody>
      </p:sp>
      <p:graphicFrame>
        <p:nvGraphicFramePr>
          <p:cNvPr id="4" name="Chart 3"/>
          <p:cNvGraphicFramePr>
            <a:graphicFrameLocks/>
          </p:cNvGraphicFramePr>
          <p:nvPr>
            <p:extLst>
              <p:ext uri="{D42A27DB-BD31-4B8C-83A1-F6EECF244321}">
                <p14:modId xmlns:p14="http://schemas.microsoft.com/office/powerpoint/2010/main" val="2015153644"/>
              </p:ext>
            </p:extLst>
          </p:nvPr>
        </p:nvGraphicFramePr>
        <p:xfrm>
          <a:off x="0" y="1699220"/>
          <a:ext cx="4862260" cy="515877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4134434973"/>
              </p:ext>
            </p:extLst>
          </p:nvPr>
        </p:nvGraphicFramePr>
        <p:xfrm>
          <a:off x="4580018" y="1743669"/>
          <a:ext cx="4563982" cy="511433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5873314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542549" y="1526494"/>
            <a:ext cx="4601451" cy="5331506"/>
          </a:xfrm>
          <a:prstGeom prst="rect">
            <a:avLst/>
          </a:prstGeom>
          <a:solidFill>
            <a:srgbClr val="3366FF">
              <a:alpha val="23000"/>
            </a:srgb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1526494"/>
            <a:ext cx="4542549" cy="5331506"/>
          </a:xfrm>
          <a:prstGeom prst="rect">
            <a:avLst/>
          </a:prstGeom>
          <a:solidFill>
            <a:srgbClr val="FF0000">
              <a:alpha val="15000"/>
            </a:srgb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0000"/>
              </a:solidFill>
            </a:endParaRPr>
          </a:p>
        </p:txBody>
      </p:sp>
      <p:sp>
        <p:nvSpPr>
          <p:cNvPr id="2" name="Title 1"/>
          <p:cNvSpPr>
            <a:spLocks noGrp="1"/>
          </p:cNvSpPr>
          <p:nvPr>
            <p:ph type="title"/>
          </p:nvPr>
        </p:nvSpPr>
        <p:spPr/>
        <p:txBody>
          <a:bodyPr>
            <a:normAutofit/>
          </a:bodyPr>
          <a:lstStyle/>
          <a:p>
            <a:r>
              <a:rPr lang="en-US" sz="2700" b="1" dirty="0" err="1" smtClean="0">
                <a:latin typeface="Arial"/>
                <a:cs typeface="Arial"/>
              </a:rPr>
              <a:t>Postive</a:t>
            </a:r>
            <a:r>
              <a:rPr lang="en-US" sz="2700" b="1" dirty="0" smtClean="0">
                <a:latin typeface="Arial"/>
                <a:cs typeface="Arial"/>
              </a:rPr>
              <a:t> Selection Drive Adaptive Substitutions in Promoters of Up-Regulated Brain-specific Genes </a:t>
            </a:r>
            <a:endParaRPr lang="en-US" sz="2700" b="1" dirty="0">
              <a:latin typeface="Arial"/>
              <a:cs typeface="Arial"/>
            </a:endParaRPr>
          </a:p>
        </p:txBody>
      </p:sp>
      <p:graphicFrame>
        <p:nvGraphicFramePr>
          <p:cNvPr id="5" name="Chart 4"/>
          <p:cNvGraphicFramePr>
            <a:graphicFrameLocks/>
          </p:cNvGraphicFramePr>
          <p:nvPr>
            <p:extLst>
              <p:ext uri="{D42A27DB-BD31-4B8C-83A1-F6EECF244321}">
                <p14:modId xmlns:p14="http://schemas.microsoft.com/office/powerpoint/2010/main" val="3236794685"/>
              </p:ext>
            </p:extLst>
          </p:nvPr>
        </p:nvGraphicFramePr>
        <p:xfrm>
          <a:off x="4592847" y="1417638"/>
          <a:ext cx="4551154" cy="539591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a:graphicFrameLocks/>
          </p:cNvGraphicFramePr>
          <p:nvPr>
            <p:extLst>
              <p:ext uri="{D42A27DB-BD31-4B8C-83A1-F6EECF244321}">
                <p14:modId xmlns:p14="http://schemas.microsoft.com/office/powerpoint/2010/main" val="3939023457"/>
              </p:ext>
            </p:extLst>
          </p:nvPr>
        </p:nvGraphicFramePr>
        <p:xfrm>
          <a:off x="0" y="1417638"/>
          <a:ext cx="4939235" cy="539591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87812787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42549" y="1417638"/>
            <a:ext cx="4601451" cy="5440362"/>
          </a:xfrm>
          <a:prstGeom prst="rect">
            <a:avLst/>
          </a:prstGeom>
          <a:solidFill>
            <a:schemeClr val="accent3">
              <a:lumMod val="20000"/>
              <a:lumOff val="80000"/>
              <a:alpha val="23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0" y="1417638"/>
            <a:ext cx="4542549" cy="5440362"/>
          </a:xfrm>
          <a:prstGeom prst="rect">
            <a:avLst/>
          </a:prstGeom>
          <a:solidFill>
            <a:schemeClr val="accent4">
              <a:lumMod val="75000"/>
              <a:alpha val="1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0000"/>
              </a:solidFill>
            </a:endParaRPr>
          </a:p>
        </p:txBody>
      </p:sp>
      <p:sp>
        <p:nvSpPr>
          <p:cNvPr id="2" name="Title 1"/>
          <p:cNvSpPr>
            <a:spLocks noGrp="1"/>
          </p:cNvSpPr>
          <p:nvPr>
            <p:ph type="title"/>
          </p:nvPr>
        </p:nvSpPr>
        <p:spPr/>
        <p:txBody>
          <a:bodyPr>
            <a:normAutofit fontScale="90000"/>
          </a:bodyPr>
          <a:lstStyle/>
          <a:p>
            <a:r>
              <a:rPr lang="en-US" sz="2700" b="1" dirty="0" smtClean="0">
                <a:latin typeface="Arial"/>
                <a:cs typeface="Arial"/>
              </a:rPr>
              <a:t>Negative Selection influences Regulatory Regions of Down-regulated Muscle-Specific Genes </a:t>
            </a:r>
            <a:endParaRPr lang="en-US" sz="2700" b="1" dirty="0">
              <a:latin typeface="Arial"/>
              <a:cs typeface="Arial"/>
            </a:endParaRPr>
          </a:p>
        </p:txBody>
      </p:sp>
      <p:graphicFrame>
        <p:nvGraphicFramePr>
          <p:cNvPr id="4" name="Chart 3"/>
          <p:cNvGraphicFramePr>
            <a:graphicFrameLocks/>
          </p:cNvGraphicFramePr>
          <p:nvPr>
            <p:extLst>
              <p:ext uri="{D42A27DB-BD31-4B8C-83A1-F6EECF244321}">
                <p14:modId xmlns:p14="http://schemas.microsoft.com/office/powerpoint/2010/main" val="1310609544"/>
              </p:ext>
            </p:extLst>
          </p:nvPr>
        </p:nvGraphicFramePr>
        <p:xfrm>
          <a:off x="4769249" y="1417638"/>
          <a:ext cx="4374751" cy="544036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a:graphicFrameLocks/>
          </p:cNvGraphicFramePr>
          <p:nvPr>
            <p:extLst>
              <p:ext uri="{D42A27DB-BD31-4B8C-83A1-F6EECF244321}">
                <p14:modId xmlns:p14="http://schemas.microsoft.com/office/powerpoint/2010/main" val="2363885030"/>
              </p:ext>
            </p:extLst>
          </p:nvPr>
        </p:nvGraphicFramePr>
        <p:xfrm>
          <a:off x="-1" y="1417638"/>
          <a:ext cx="4669824" cy="53959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9696066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4542549" y="1417638"/>
            <a:ext cx="4601451" cy="5440362"/>
          </a:xfrm>
          <a:prstGeom prst="rect">
            <a:avLst/>
          </a:prstGeom>
          <a:solidFill>
            <a:schemeClr val="accent3">
              <a:lumMod val="20000"/>
              <a:lumOff val="80000"/>
              <a:alpha val="23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0" y="1417638"/>
            <a:ext cx="4542549" cy="5440362"/>
          </a:xfrm>
          <a:prstGeom prst="rect">
            <a:avLst/>
          </a:prstGeom>
          <a:solidFill>
            <a:schemeClr val="accent4">
              <a:lumMod val="75000"/>
              <a:alpha val="15000"/>
            </a:schemeClr>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0000"/>
              </a:solidFill>
            </a:endParaRPr>
          </a:p>
        </p:txBody>
      </p:sp>
      <p:sp>
        <p:nvSpPr>
          <p:cNvPr id="2" name="Title 1"/>
          <p:cNvSpPr>
            <a:spLocks noGrp="1"/>
          </p:cNvSpPr>
          <p:nvPr>
            <p:ph type="title"/>
          </p:nvPr>
        </p:nvSpPr>
        <p:spPr>
          <a:xfrm>
            <a:off x="0" y="274638"/>
            <a:ext cx="9144000" cy="1143000"/>
          </a:xfrm>
        </p:spPr>
        <p:txBody>
          <a:bodyPr>
            <a:normAutofit fontScale="90000"/>
          </a:bodyPr>
          <a:lstStyle/>
          <a:p>
            <a:r>
              <a:rPr lang="en-US" sz="2700" b="1" dirty="0" smtClean="0">
                <a:latin typeface="Arial"/>
                <a:cs typeface="Arial"/>
              </a:rPr>
              <a:t>Polymorphic Sites in Regulatory Regions of Down-regulated Brain Genes are Subject to Negative Selection</a:t>
            </a:r>
            <a:endParaRPr lang="en-US" sz="2700" b="1" dirty="0">
              <a:latin typeface="Arial"/>
              <a:cs typeface="Arial"/>
            </a:endParaRPr>
          </a:p>
        </p:txBody>
      </p:sp>
      <p:graphicFrame>
        <p:nvGraphicFramePr>
          <p:cNvPr id="5" name="Chart 4"/>
          <p:cNvGraphicFramePr>
            <a:graphicFrameLocks/>
          </p:cNvGraphicFramePr>
          <p:nvPr>
            <p:extLst>
              <p:ext uri="{D42A27DB-BD31-4B8C-83A1-F6EECF244321}">
                <p14:modId xmlns:p14="http://schemas.microsoft.com/office/powerpoint/2010/main" val="3866618386"/>
              </p:ext>
            </p:extLst>
          </p:nvPr>
        </p:nvGraphicFramePr>
        <p:xfrm>
          <a:off x="4580018" y="1417638"/>
          <a:ext cx="4563983" cy="539591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p:cNvGraphicFramePr>
            <a:graphicFrameLocks/>
          </p:cNvGraphicFramePr>
          <p:nvPr>
            <p:extLst>
              <p:ext uri="{D42A27DB-BD31-4B8C-83A1-F6EECF244321}">
                <p14:modId xmlns:p14="http://schemas.microsoft.com/office/powerpoint/2010/main" val="1768134064"/>
              </p:ext>
            </p:extLst>
          </p:nvPr>
        </p:nvGraphicFramePr>
        <p:xfrm>
          <a:off x="0" y="1417638"/>
          <a:ext cx="4580018" cy="53959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3172411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b="1" dirty="0" smtClean="0">
                <a:latin typeface="Arial"/>
                <a:cs typeface="Arial"/>
              </a:rPr>
              <a:t>The 99.5%</a:t>
            </a:r>
            <a:endParaRPr lang="en-US" sz="3000" b="1" dirty="0">
              <a:latin typeface="Arial"/>
              <a:cs typeface="Arial"/>
            </a:endParaRPr>
          </a:p>
        </p:txBody>
      </p:sp>
      <p:pic>
        <p:nvPicPr>
          <p:cNvPr id="4" name="Picture 3"/>
          <p:cNvPicPr>
            <a:picLocks noChangeAspect="1"/>
          </p:cNvPicPr>
          <p:nvPr/>
        </p:nvPicPr>
        <p:blipFill>
          <a:blip r:embed="rId3"/>
          <a:stretch>
            <a:fillRect/>
          </a:stretch>
        </p:blipFill>
        <p:spPr>
          <a:xfrm>
            <a:off x="2315882" y="1397000"/>
            <a:ext cx="4699000" cy="4699000"/>
          </a:xfrm>
          <a:prstGeom prst="rect">
            <a:avLst/>
          </a:prstGeom>
        </p:spPr>
      </p:pic>
    </p:spTree>
    <p:extLst>
      <p:ext uri="{BB962C8B-B14F-4D97-AF65-F5344CB8AC3E}">
        <p14:creationId xmlns:p14="http://schemas.microsoft.com/office/powerpoint/2010/main" val="9211495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p:txBody>
          <a:bodyPr/>
          <a:lstStyle/>
          <a:p>
            <a:endParaRPr lang="en-US"/>
          </a:p>
        </p:txBody>
      </p:sp>
      <p:grpSp>
        <p:nvGrpSpPr>
          <p:cNvPr id="4" name="Group 3"/>
          <p:cNvGrpSpPr/>
          <p:nvPr/>
        </p:nvGrpSpPr>
        <p:grpSpPr>
          <a:xfrm>
            <a:off x="6270330" y="2724896"/>
            <a:ext cx="1905000" cy="3784600"/>
            <a:chOff x="3550543" y="1904694"/>
            <a:chExt cx="1905000" cy="3784600"/>
          </a:xfrm>
        </p:grpSpPr>
        <p:pic>
          <p:nvPicPr>
            <p:cNvPr id="5" name="Picture 4" descr="Screen Shot 2015-05-11 at 9.17.5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0543" y="1904694"/>
              <a:ext cx="1905000" cy="3784600"/>
            </a:xfrm>
            <a:prstGeom prst="rect">
              <a:avLst/>
            </a:prstGeom>
          </p:spPr>
        </p:pic>
        <p:sp>
          <p:nvSpPr>
            <p:cNvPr id="6" name="TextBox 5"/>
            <p:cNvSpPr txBox="1"/>
            <p:nvPr/>
          </p:nvSpPr>
          <p:spPr>
            <a:xfrm rot="16200000">
              <a:off x="3191386" y="3535296"/>
              <a:ext cx="1373693" cy="276999"/>
            </a:xfrm>
            <a:prstGeom prst="rect">
              <a:avLst/>
            </a:prstGeom>
            <a:solidFill>
              <a:srgbClr val="FFFFFF"/>
            </a:solidFill>
          </p:spPr>
          <p:txBody>
            <a:bodyPr wrap="none" rtlCol="0">
              <a:spAutoFit/>
            </a:bodyPr>
            <a:lstStyle/>
            <a:p>
              <a:r>
                <a:rPr lang="en-US" sz="1200" dirty="0" smtClean="0">
                  <a:latin typeface="Arial"/>
                  <a:cs typeface="Arial"/>
                </a:rPr>
                <a:t>E[A] per </a:t>
              </a:r>
              <a:r>
                <a:rPr lang="en-US" sz="1200" dirty="0" err="1" smtClean="0">
                  <a:latin typeface="Arial"/>
                  <a:cs typeface="Arial"/>
                </a:rPr>
                <a:t>Kilobase</a:t>
              </a:r>
              <a:endParaRPr lang="en-US" sz="1200" dirty="0">
                <a:latin typeface="Arial"/>
                <a:cs typeface="Arial"/>
              </a:endParaRPr>
            </a:p>
          </p:txBody>
        </p:sp>
      </p:grpSp>
    </p:spTree>
    <p:extLst>
      <p:ext uri="{BB962C8B-B14F-4D97-AF65-F5344CB8AC3E}">
        <p14:creationId xmlns:p14="http://schemas.microsoft.com/office/powerpoint/2010/main" val="168145615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a:bodyPr>
          <a:lstStyle/>
          <a:p>
            <a:r>
              <a:rPr lang="en-US" sz="3000" b="1" dirty="0" err="1" smtClean="0">
                <a:latin typeface="Arial"/>
                <a:cs typeface="Arial"/>
              </a:rPr>
              <a:t>DNase</a:t>
            </a:r>
            <a:r>
              <a:rPr lang="en-US" sz="3000" b="1" dirty="0" smtClean="0">
                <a:latin typeface="Arial"/>
                <a:cs typeface="Arial"/>
              </a:rPr>
              <a:t> </a:t>
            </a:r>
            <a:r>
              <a:rPr lang="en-US" sz="3000" b="1" dirty="0" smtClean="0">
                <a:latin typeface="Arial"/>
                <a:cs typeface="Arial"/>
              </a:rPr>
              <a:t>I hypersensitive </a:t>
            </a:r>
            <a:r>
              <a:rPr lang="en-US" sz="3000" b="1" dirty="0" smtClean="0">
                <a:latin typeface="Arial"/>
                <a:cs typeface="Arial"/>
              </a:rPr>
              <a:t>sites: measurement </a:t>
            </a:r>
            <a:r>
              <a:rPr lang="en-US" sz="3000" b="1" dirty="0" smtClean="0">
                <a:latin typeface="Arial"/>
                <a:cs typeface="Arial"/>
              </a:rPr>
              <a:t>of promoter-enhancer sites</a:t>
            </a:r>
            <a:endParaRPr lang="en-US" sz="3000" b="1" dirty="0">
              <a:latin typeface="Arial"/>
              <a:cs typeface="Arial"/>
            </a:endParaRPr>
          </a:p>
        </p:txBody>
      </p:sp>
      <p:pic>
        <p:nvPicPr>
          <p:cNvPr id="4" name="Picture 3" descr="DNAse_hypersensitive_sit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8361" y="1934850"/>
            <a:ext cx="7466482" cy="4169263"/>
          </a:xfrm>
          <a:prstGeom prst="rect">
            <a:avLst/>
          </a:prstGeom>
        </p:spPr>
      </p:pic>
      <p:sp>
        <p:nvSpPr>
          <p:cNvPr id="5" name="TextBox 4"/>
          <p:cNvSpPr txBox="1"/>
          <p:nvPr/>
        </p:nvSpPr>
        <p:spPr>
          <a:xfrm>
            <a:off x="4228353" y="5950785"/>
            <a:ext cx="1159730" cy="369332"/>
          </a:xfrm>
          <a:prstGeom prst="rect">
            <a:avLst/>
          </a:prstGeom>
          <a:noFill/>
        </p:spPr>
        <p:txBody>
          <a:bodyPr wrap="none" rtlCol="0">
            <a:spAutoFit/>
          </a:bodyPr>
          <a:lstStyle/>
          <a:p>
            <a:r>
              <a:rPr lang="en-US" b="1" dirty="0" smtClean="0">
                <a:solidFill>
                  <a:srgbClr val="FF0000"/>
                </a:solidFill>
                <a:latin typeface="Arial"/>
                <a:cs typeface="Arial"/>
              </a:rPr>
              <a:t>Proximal</a:t>
            </a:r>
            <a:endParaRPr lang="en-US" b="1" dirty="0">
              <a:solidFill>
                <a:srgbClr val="FF0000"/>
              </a:solidFill>
              <a:latin typeface="Arial"/>
              <a:cs typeface="Arial"/>
            </a:endParaRPr>
          </a:p>
        </p:txBody>
      </p:sp>
      <p:sp>
        <p:nvSpPr>
          <p:cNvPr id="6" name="TextBox 5"/>
          <p:cNvSpPr txBox="1"/>
          <p:nvPr/>
        </p:nvSpPr>
        <p:spPr>
          <a:xfrm>
            <a:off x="5782235" y="1707427"/>
            <a:ext cx="813256" cy="369332"/>
          </a:xfrm>
          <a:prstGeom prst="rect">
            <a:avLst/>
          </a:prstGeom>
          <a:noFill/>
        </p:spPr>
        <p:txBody>
          <a:bodyPr wrap="none" rtlCol="0">
            <a:spAutoFit/>
          </a:bodyPr>
          <a:lstStyle/>
          <a:p>
            <a:r>
              <a:rPr lang="en-US" b="1" dirty="0" smtClean="0">
                <a:solidFill>
                  <a:srgbClr val="FF0000"/>
                </a:solidFill>
                <a:latin typeface="Arial"/>
                <a:cs typeface="Arial"/>
              </a:rPr>
              <a:t>Distal</a:t>
            </a:r>
            <a:endParaRPr lang="en-US" b="1" dirty="0">
              <a:solidFill>
                <a:srgbClr val="FF0000"/>
              </a:solidFill>
              <a:latin typeface="Arial"/>
              <a:cs typeface="Arial"/>
            </a:endParaRPr>
          </a:p>
        </p:txBody>
      </p:sp>
      <p:cxnSp>
        <p:nvCxnSpPr>
          <p:cNvPr id="7" name="Straight Connector 6"/>
          <p:cNvCxnSpPr/>
          <p:nvPr/>
        </p:nvCxnSpPr>
        <p:spPr>
          <a:xfrm>
            <a:off x="5559293" y="2423425"/>
            <a:ext cx="686812"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4142956" y="4752018"/>
            <a:ext cx="686812" cy="0"/>
          </a:xfrm>
          <a:prstGeom prst="line">
            <a:avLst/>
          </a:prstGeom>
          <a:ln>
            <a:solidFill>
              <a:srgbClr val="FF00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0681217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9460"/>
            <a:ext cx="9144000" cy="1143000"/>
          </a:xfrm>
        </p:spPr>
        <p:txBody>
          <a:bodyPr>
            <a:noAutofit/>
          </a:bodyPr>
          <a:lstStyle/>
          <a:p>
            <a:r>
              <a:rPr lang="en-US" sz="2400" b="1" dirty="0" smtClean="0">
                <a:latin typeface="Arial"/>
                <a:cs typeface="Arial"/>
              </a:rPr>
              <a:t>Negative Selection is more influential on Regulatory Elements of Down-regulated Brain Genes than Muscle Genes</a:t>
            </a:r>
            <a:endParaRPr lang="en-US" sz="2400" b="1" dirty="0">
              <a:latin typeface="Arial"/>
              <a:cs typeface="Arial"/>
            </a:endParaRPr>
          </a:p>
        </p:txBody>
      </p:sp>
      <p:grpSp>
        <p:nvGrpSpPr>
          <p:cNvPr id="23" name="Group 22"/>
          <p:cNvGrpSpPr/>
          <p:nvPr/>
        </p:nvGrpSpPr>
        <p:grpSpPr>
          <a:xfrm>
            <a:off x="973415" y="901671"/>
            <a:ext cx="2783932" cy="5986272"/>
            <a:chOff x="973415" y="850359"/>
            <a:chExt cx="2783932" cy="5986272"/>
          </a:xfrm>
        </p:grpSpPr>
        <p:pic>
          <p:nvPicPr>
            <p:cNvPr id="21" name="Picture 20" descr="Down-regulation_summary_rot4.png"/>
            <p:cNvPicPr>
              <a:picLocks noChangeAspect="1"/>
            </p:cNvPicPr>
            <p:nvPr/>
          </p:nvPicPr>
          <p:blipFill rotWithShape="1">
            <a:blip r:embed="rId3">
              <a:extLst>
                <a:ext uri="{28A0092B-C50C-407E-A947-70E740481C1C}">
                  <a14:useLocalDpi xmlns:a14="http://schemas.microsoft.com/office/drawing/2010/main" val="0"/>
                </a:ext>
              </a:extLst>
            </a:blip>
            <a:srcRect r="93686"/>
            <a:stretch/>
          </p:blipFill>
          <p:spPr>
            <a:xfrm>
              <a:off x="973415" y="850359"/>
              <a:ext cx="577313" cy="5986272"/>
            </a:xfrm>
            <a:prstGeom prst="rect">
              <a:avLst/>
            </a:prstGeom>
          </p:spPr>
        </p:pic>
        <p:pic>
          <p:nvPicPr>
            <p:cNvPr id="65" name="Picture 64" descr="Down-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28988" r="46878"/>
            <a:stretch/>
          </p:blipFill>
          <p:spPr>
            <a:xfrm>
              <a:off x="1550728" y="850359"/>
              <a:ext cx="2206619" cy="5986272"/>
            </a:xfrm>
            <a:prstGeom prst="rect">
              <a:avLst/>
            </a:prstGeom>
          </p:spPr>
        </p:pic>
      </p:grpSp>
      <p:pic>
        <p:nvPicPr>
          <p:cNvPr id="70" name="Picture 69" descr="Down-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52000" r="23866"/>
          <a:stretch/>
        </p:blipFill>
        <p:spPr>
          <a:xfrm>
            <a:off x="3757347" y="901671"/>
            <a:ext cx="2206619" cy="5986272"/>
          </a:xfrm>
          <a:prstGeom prst="rect">
            <a:avLst/>
          </a:prstGeom>
        </p:spPr>
      </p:pic>
      <p:pic>
        <p:nvPicPr>
          <p:cNvPr id="71" name="Picture 70" descr="Down-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75866"/>
          <a:stretch/>
        </p:blipFill>
        <p:spPr>
          <a:xfrm>
            <a:off x="5963966" y="901671"/>
            <a:ext cx="2206619" cy="5986272"/>
          </a:xfrm>
          <a:prstGeom prst="rect">
            <a:avLst/>
          </a:prstGeom>
        </p:spPr>
      </p:pic>
      <p:sp>
        <p:nvSpPr>
          <p:cNvPr id="72" name="TextBox 71"/>
          <p:cNvSpPr txBox="1"/>
          <p:nvPr/>
        </p:nvSpPr>
        <p:spPr>
          <a:xfrm>
            <a:off x="2091160" y="1988288"/>
            <a:ext cx="1364977" cy="369332"/>
          </a:xfrm>
          <a:prstGeom prst="rect">
            <a:avLst/>
          </a:prstGeom>
          <a:noFill/>
        </p:spPr>
        <p:txBody>
          <a:bodyPr wrap="none" rtlCol="0">
            <a:spAutoFit/>
          </a:bodyPr>
          <a:lstStyle/>
          <a:p>
            <a:r>
              <a:rPr lang="en-US" b="1" dirty="0" smtClean="0">
                <a:latin typeface="Arial"/>
                <a:cs typeface="Arial"/>
              </a:rPr>
              <a:t>Enhancers</a:t>
            </a:r>
            <a:endParaRPr lang="en-US" b="1" dirty="0">
              <a:latin typeface="Arial"/>
              <a:cs typeface="Arial"/>
            </a:endParaRPr>
          </a:p>
        </p:txBody>
      </p:sp>
      <p:sp>
        <p:nvSpPr>
          <p:cNvPr id="77" name="TextBox 76"/>
          <p:cNvSpPr txBox="1"/>
          <p:nvPr/>
        </p:nvSpPr>
        <p:spPr>
          <a:xfrm>
            <a:off x="1706285" y="3476300"/>
            <a:ext cx="1339166" cy="369332"/>
          </a:xfrm>
          <a:prstGeom prst="rect">
            <a:avLst/>
          </a:prstGeom>
          <a:noFill/>
        </p:spPr>
        <p:txBody>
          <a:bodyPr wrap="none" rtlCol="0">
            <a:spAutoFit/>
          </a:bodyPr>
          <a:lstStyle/>
          <a:p>
            <a:r>
              <a:rPr lang="en-US" b="1" dirty="0" smtClean="0">
                <a:latin typeface="Arial"/>
                <a:cs typeface="Arial"/>
              </a:rPr>
              <a:t>Promoters</a:t>
            </a:r>
            <a:endParaRPr lang="en-US" b="1" dirty="0">
              <a:latin typeface="Arial"/>
              <a:cs typeface="Arial"/>
            </a:endParaRPr>
          </a:p>
        </p:txBody>
      </p:sp>
      <p:sp>
        <p:nvSpPr>
          <p:cNvPr id="24" name="TextBox 23"/>
          <p:cNvSpPr txBox="1"/>
          <p:nvPr/>
        </p:nvSpPr>
        <p:spPr>
          <a:xfrm>
            <a:off x="846726" y="7260469"/>
            <a:ext cx="8763938" cy="923330"/>
          </a:xfrm>
          <a:prstGeom prst="rect">
            <a:avLst/>
          </a:prstGeom>
          <a:noFill/>
        </p:spPr>
        <p:txBody>
          <a:bodyPr wrap="none" rtlCol="0">
            <a:spAutoFit/>
          </a:bodyPr>
          <a:lstStyle/>
          <a:p>
            <a:r>
              <a:rPr lang="en-US" dirty="0" smtClean="0"/>
              <a:t>-More negative selection on enhancers of down-regulated brain genes, same for promoters</a:t>
            </a:r>
          </a:p>
          <a:p>
            <a:r>
              <a:rPr lang="en-US" dirty="0" smtClean="0"/>
              <a:t>-Mixed selection for muscle-promoters</a:t>
            </a:r>
          </a:p>
          <a:p>
            <a:r>
              <a:rPr lang="en-US" dirty="0" smtClean="0"/>
              <a:t>-slightly more negative selection for muscle enhancers</a:t>
            </a:r>
          </a:p>
        </p:txBody>
      </p:sp>
      <p:sp>
        <p:nvSpPr>
          <p:cNvPr id="11" name="TextBox 10"/>
          <p:cNvSpPr txBox="1"/>
          <p:nvPr/>
        </p:nvSpPr>
        <p:spPr>
          <a:xfrm rot="16200000">
            <a:off x="-1442537" y="3591751"/>
            <a:ext cx="4250720" cy="369332"/>
          </a:xfrm>
          <a:prstGeom prst="rect">
            <a:avLst/>
          </a:prstGeom>
          <a:noFill/>
        </p:spPr>
        <p:txBody>
          <a:bodyPr wrap="none" rtlCol="0">
            <a:spAutoFit/>
          </a:bodyPr>
          <a:lstStyle/>
          <a:p>
            <a:r>
              <a:rPr lang="en-US" b="1" dirty="0" smtClean="0">
                <a:latin typeface="Arial"/>
                <a:cs typeface="Arial"/>
              </a:rPr>
              <a:t>Number of Elements Under Selection</a:t>
            </a:r>
            <a:endParaRPr lang="en-US" b="1" dirty="0">
              <a:latin typeface="Arial"/>
              <a:cs typeface="Arial"/>
            </a:endParaRPr>
          </a:p>
        </p:txBody>
      </p:sp>
    </p:spTree>
    <p:extLst>
      <p:ext uri="{BB962C8B-B14F-4D97-AF65-F5344CB8AC3E}">
        <p14:creationId xmlns:p14="http://schemas.microsoft.com/office/powerpoint/2010/main" val="32245985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999"/>
            <a:ext cx="9144000" cy="1143000"/>
          </a:xfrm>
        </p:spPr>
        <p:txBody>
          <a:bodyPr>
            <a:normAutofit/>
          </a:bodyPr>
          <a:lstStyle/>
          <a:p>
            <a:r>
              <a:rPr lang="en-US" sz="2400" b="1" dirty="0" smtClean="0">
                <a:latin typeface="Arial"/>
                <a:cs typeface="Arial"/>
              </a:rPr>
              <a:t>Larger proportion of Regulatory Elements of Up-regulated Brain Genes are Under Selection</a:t>
            </a:r>
            <a:endParaRPr lang="en-US" sz="2400" b="1" dirty="0">
              <a:latin typeface="Arial"/>
              <a:cs typeface="Arial"/>
            </a:endParaRPr>
          </a:p>
        </p:txBody>
      </p:sp>
      <p:grpSp>
        <p:nvGrpSpPr>
          <p:cNvPr id="89" name="Group 88"/>
          <p:cNvGrpSpPr/>
          <p:nvPr/>
        </p:nvGrpSpPr>
        <p:grpSpPr>
          <a:xfrm>
            <a:off x="973414" y="853440"/>
            <a:ext cx="2835249" cy="6004560"/>
            <a:chOff x="973414" y="853440"/>
            <a:chExt cx="2835249" cy="6004560"/>
          </a:xfrm>
        </p:grpSpPr>
        <p:pic>
          <p:nvPicPr>
            <p:cNvPr id="84" name="Picture 83" descr="Up-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28762" r="47247"/>
            <a:stretch/>
          </p:blipFill>
          <p:spPr>
            <a:xfrm>
              <a:off x="1614872" y="853440"/>
              <a:ext cx="2193791" cy="6004560"/>
            </a:xfrm>
            <a:prstGeom prst="rect">
              <a:avLst/>
            </a:prstGeom>
          </p:spPr>
        </p:pic>
        <p:pic>
          <p:nvPicPr>
            <p:cNvPr id="85" name="Picture 84" descr="Up-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700" r="93685"/>
            <a:stretch/>
          </p:blipFill>
          <p:spPr>
            <a:xfrm>
              <a:off x="973414" y="853440"/>
              <a:ext cx="641458" cy="6004560"/>
            </a:xfrm>
            <a:prstGeom prst="rect">
              <a:avLst/>
            </a:prstGeom>
          </p:spPr>
        </p:pic>
      </p:grpSp>
      <p:pic>
        <p:nvPicPr>
          <p:cNvPr id="86" name="Picture 85" descr="Up-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52753" r="23256"/>
          <a:stretch/>
        </p:blipFill>
        <p:spPr>
          <a:xfrm>
            <a:off x="3795834" y="853440"/>
            <a:ext cx="2193791" cy="6004560"/>
          </a:xfrm>
          <a:prstGeom prst="rect">
            <a:avLst/>
          </a:prstGeom>
        </p:spPr>
      </p:pic>
      <p:pic>
        <p:nvPicPr>
          <p:cNvPr id="87" name="Picture 86" descr="Up-regulation_summary_rot4.png"/>
          <p:cNvPicPr>
            <a:picLocks noChangeAspect="1"/>
          </p:cNvPicPr>
          <p:nvPr/>
        </p:nvPicPr>
        <p:blipFill rotWithShape="1">
          <a:blip r:embed="rId3">
            <a:extLst>
              <a:ext uri="{28A0092B-C50C-407E-A947-70E740481C1C}">
                <a14:useLocalDpi xmlns:a14="http://schemas.microsoft.com/office/drawing/2010/main" val="0"/>
              </a:ext>
            </a:extLst>
          </a:blip>
          <a:srcRect l="76009"/>
          <a:stretch/>
        </p:blipFill>
        <p:spPr>
          <a:xfrm>
            <a:off x="5976796" y="853440"/>
            <a:ext cx="2193791" cy="6004560"/>
          </a:xfrm>
          <a:prstGeom prst="rect">
            <a:avLst/>
          </a:prstGeom>
        </p:spPr>
      </p:pic>
      <p:sp>
        <p:nvSpPr>
          <p:cNvPr id="90" name="TextBox 89"/>
          <p:cNvSpPr txBox="1"/>
          <p:nvPr/>
        </p:nvSpPr>
        <p:spPr>
          <a:xfrm>
            <a:off x="2206621" y="2078084"/>
            <a:ext cx="1364977" cy="369332"/>
          </a:xfrm>
          <a:prstGeom prst="rect">
            <a:avLst/>
          </a:prstGeom>
          <a:noFill/>
        </p:spPr>
        <p:txBody>
          <a:bodyPr wrap="none" rtlCol="0">
            <a:spAutoFit/>
          </a:bodyPr>
          <a:lstStyle/>
          <a:p>
            <a:r>
              <a:rPr lang="en-US" b="1" dirty="0" smtClean="0">
                <a:latin typeface="Arial"/>
                <a:cs typeface="Arial"/>
              </a:rPr>
              <a:t>Enhancers</a:t>
            </a:r>
            <a:endParaRPr lang="en-US" b="1" dirty="0">
              <a:latin typeface="Arial"/>
              <a:cs typeface="Arial"/>
            </a:endParaRPr>
          </a:p>
        </p:txBody>
      </p:sp>
      <p:sp>
        <p:nvSpPr>
          <p:cNvPr id="91" name="TextBox 90"/>
          <p:cNvSpPr txBox="1"/>
          <p:nvPr/>
        </p:nvSpPr>
        <p:spPr>
          <a:xfrm>
            <a:off x="1796088" y="4027892"/>
            <a:ext cx="1339166" cy="369332"/>
          </a:xfrm>
          <a:prstGeom prst="rect">
            <a:avLst/>
          </a:prstGeom>
          <a:noFill/>
        </p:spPr>
        <p:txBody>
          <a:bodyPr wrap="none" rtlCol="0">
            <a:spAutoFit/>
          </a:bodyPr>
          <a:lstStyle/>
          <a:p>
            <a:r>
              <a:rPr lang="en-US" b="1" dirty="0" smtClean="0">
                <a:latin typeface="Arial"/>
                <a:cs typeface="Arial"/>
              </a:rPr>
              <a:t>Promoters</a:t>
            </a:r>
            <a:endParaRPr lang="en-US" b="1" dirty="0">
              <a:latin typeface="Arial"/>
              <a:cs typeface="Arial"/>
            </a:endParaRPr>
          </a:p>
        </p:txBody>
      </p:sp>
      <p:sp>
        <p:nvSpPr>
          <p:cNvPr id="92" name="TextBox 91"/>
          <p:cNvSpPr txBox="1"/>
          <p:nvPr/>
        </p:nvSpPr>
        <p:spPr>
          <a:xfrm>
            <a:off x="-1013505" y="7170675"/>
            <a:ext cx="13180035" cy="923330"/>
          </a:xfrm>
          <a:prstGeom prst="rect">
            <a:avLst/>
          </a:prstGeom>
          <a:noFill/>
        </p:spPr>
        <p:txBody>
          <a:bodyPr wrap="none" rtlCol="0">
            <a:spAutoFit/>
          </a:bodyPr>
          <a:lstStyle/>
          <a:p>
            <a:r>
              <a:rPr lang="en-US" dirty="0" smtClean="0"/>
              <a:t>-Higher proportion regulatory regions for up-regulated genes under selection in the brain compared to muscle</a:t>
            </a:r>
          </a:p>
          <a:p>
            <a:r>
              <a:rPr lang="en-US" dirty="0" smtClean="0"/>
              <a:t>-Enhancers of up-regulated muscle genes are under a stronger influence of positive selection, equal (mixed selection) for muscle promoters</a:t>
            </a:r>
          </a:p>
          <a:p>
            <a:r>
              <a:rPr lang="en-US" dirty="0" smtClean="0"/>
              <a:t>-Promoters of up-regulated brain genes are under a stronger influence of positive selection, opposite for brain enhancers</a:t>
            </a:r>
            <a:endParaRPr lang="en-US" dirty="0"/>
          </a:p>
        </p:txBody>
      </p:sp>
      <p:sp>
        <p:nvSpPr>
          <p:cNvPr id="3" name="TextBox 2"/>
          <p:cNvSpPr txBox="1"/>
          <p:nvPr/>
        </p:nvSpPr>
        <p:spPr>
          <a:xfrm rot="16200000">
            <a:off x="-1442537" y="3591751"/>
            <a:ext cx="4250720" cy="369332"/>
          </a:xfrm>
          <a:prstGeom prst="rect">
            <a:avLst/>
          </a:prstGeom>
          <a:noFill/>
        </p:spPr>
        <p:txBody>
          <a:bodyPr wrap="none" rtlCol="0">
            <a:spAutoFit/>
          </a:bodyPr>
          <a:lstStyle/>
          <a:p>
            <a:r>
              <a:rPr lang="en-US" b="1" dirty="0" smtClean="0">
                <a:latin typeface="Arial"/>
                <a:cs typeface="Arial"/>
              </a:rPr>
              <a:t>Number of Elements Under Selection</a:t>
            </a:r>
            <a:endParaRPr lang="en-US" b="1" dirty="0">
              <a:latin typeface="Arial"/>
              <a:cs typeface="Arial"/>
            </a:endParaRPr>
          </a:p>
        </p:txBody>
      </p:sp>
    </p:spTree>
    <p:extLst>
      <p:ext uri="{BB962C8B-B14F-4D97-AF65-F5344CB8AC3E}">
        <p14:creationId xmlns:p14="http://schemas.microsoft.com/office/powerpoint/2010/main" val="4827416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b="1" dirty="0" smtClean="0">
                <a:latin typeface="Arial"/>
                <a:cs typeface="Arial"/>
              </a:rPr>
              <a:t>Natural Selection Parameters</a:t>
            </a:r>
            <a:endParaRPr lang="en-US" sz="3000" b="1" dirty="0">
              <a:latin typeface="Arial"/>
              <a:cs typeface="Arial"/>
            </a:endParaRPr>
          </a:p>
        </p:txBody>
      </p:sp>
      <p:grpSp>
        <p:nvGrpSpPr>
          <p:cNvPr id="19" name="Group 18"/>
          <p:cNvGrpSpPr/>
          <p:nvPr/>
        </p:nvGrpSpPr>
        <p:grpSpPr>
          <a:xfrm>
            <a:off x="2099695" y="1825420"/>
            <a:ext cx="4888193" cy="3993782"/>
            <a:chOff x="2363141" y="2461051"/>
            <a:chExt cx="4888193" cy="3993782"/>
          </a:xfrm>
        </p:grpSpPr>
        <p:sp>
          <p:nvSpPr>
            <p:cNvPr id="4" name="TextBox 3"/>
            <p:cNvSpPr txBox="1"/>
            <p:nvPr/>
          </p:nvSpPr>
          <p:spPr>
            <a:xfrm>
              <a:off x="3484314" y="3050928"/>
              <a:ext cx="2396409" cy="1077218"/>
            </a:xfrm>
            <a:prstGeom prst="rect">
              <a:avLst/>
            </a:prstGeom>
            <a:noFill/>
          </p:spPr>
          <p:txBody>
            <a:bodyPr wrap="none" rtlCol="0">
              <a:spAutoFit/>
            </a:bodyPr>
            <a:lstStyle/>
            <a:p>
              <a:pPr algn="ctr"/>
              <a:r>
                <a:rPr lang="en-US" sz="1600" b="1" dirty="0" err="1">
                  <a:solidFill>
                    <a:schemeClr val="accent6">
                      <a:lumMod val="75000"/>
                    </a:schemeClr>
                  </a:solidFill>
                  <a:latin typeface="Arial"/>
                  <a:cs typeface="Arial"/>
                </a:rPr>
                <a:t>ρ</a:t>
              </a:r>
              <a:endParaRPr lang="en-US" sz="1600" b="1" dirty="0">
                <a:solidFill>
                  <a:schemeClr val="accent6">
                    <a:lumMod val="75000"/>
                  </a:schemeClr>
                </a:solidFill>
                <a:latin typeface="Arial"/>
                <a:cs typeface="Arial"/>
              </a:endParaRPr>
            </a:p>
            <a:p>
              <a:pPr algn="ctr"/>
              <a:r>
                <a:rPr lang="en-US" sz="1600" b="1" dirty="0" smtClean="0">
                  <a:solidFill>
                    <a:schemeClr val="accent6">
                      <a:lumMod val="75000"/>
                    </a:schemeClr>
                  </a:solidFill>
                  <a:latin typeface="Arial"/>
                  <a:cs typeface="Arial"/>
                </a:rPr>
                <a:t>Fraction </a:t>
              </a:r>
              <a:r>
                <a:rPr lang="en-US" sz="1600" b="1" dirty="0">
                  <a:solidFill>
                    <a:schemeClr val="accent6">
                      <a:lumMod val="75000"/>
                    </a:schemeClr>
                  </a:solidFill>
                  <a:latin typeface="Arial"/>
                  <a:cs typeface="Arial"/>
                </a:rPr>
                <a:t>of sites under </a:t>
              </a:r>
              <a:endParaRPr lang="en-US" sz="1600" b="1" dirty="0" smtClean="0">
                <a:solidFill>
                  <a:schemeClr val="accent6">
                    <a:lumMod val="75000"/>
                  </a:schemeClr>
                </a:solidFill>
                <a:latin typeface="Arial"/>
                <a:cs typeface="Arial"/>
              </a:endParaRPr>
            </a:p>
            <a:p>
              <a:pPr algn="ctr"/>
              <a:r>
                <a:rPr lang="en-US" sz="1600" b="1" dirty="0" smtClean="0">
                  <a:solidFill>
                    <a:schemeClr val="accent6">
                      <a:lumMod val="75000"/>
                    </a:schemeClr>
                  </a:solidFill>
                  <a:latin typeface="Arial"/>
                  <a:cs typeface="Arial"/>
                </a:rPr>
                <a:t>selection </a:t>
              </a:r>
              <a:r>
                <a:rPr lang="en-US" sz="1600" b="1" dirty="0">
                  <a:solidFill>
                    <a:schemeClr val="accent6">
                      <a:lumMod val="75000"/>
                    </a:schemeClr>
                  </a:solidFill>
                  <a:latin typeface="Arial"/>
                  <a:cs typeface="Arial"/>
                </a:rPr>
                <a:t>within </a:t>
              </a:r>
              <a:endParaRPr lang="en-US" sz="1600" b="1" dirty="0" smtClean="0">
                <a:solidFill>
                  <a:schemeClr val="accent6">
                    <a:lumMod val="75000"/>
                  </a:schemeClr>
                </a:solidFill>
                <a:latin typeface="Arial"/>
                <a:cs typeface="Arial"/>
              </a:endParaRPr>
            </a:p>
            <a:p>
              <a:pPr algn="ctr"/>
              <a:r>
                <a:rPr lang="en-US" sz="1600" b="1" dirty="0" smtClean="0">
                  <a:solidFill>
                    <a:schemeClr val="accent6">
                      <a:lumMod val="75000"/>
                    </a:schemeClr>
                  </a:solidFill>
                  <a:latin typeface="Arial"/>
                  <a:cs typeface="Arial"/>
                </a:rPr>
                <a:t>functional </a:t>
              </a:r>
              <a:r>
                <a:rPr lang="en-US" sz="1600" b="1" dirty="0">
                  <a:solidFill>
                    <a:schemeClr val="accent6">
                      <a:lumMod val="75000"/>
                    </a:schemeClr>
                  </a:solidFill>
                  <a:latin typeface="Arial"/>
                  <a:cs typeface="Arial"/>
                </a:rPr>
                <a:t>elements</a:t>
              </a:r>
            </a:p>
          </p:txBody>
        </p:sp>
        <p:sp>
          <p:nvSpPr>
            <p:cNvPr id="5" name="TextBox 4"/>
            <p:cNvSpPr txBox="1"/>
            <p:nvPr/>
          </p:nvSpPr>
          <p:spPr>
            <a:xfrm>
              <a:off x="2363141" y="5377615"/>
              <a:ext cx="2498801" cy="1077218"/>
            </a:xfrm>
            <a:prstGeom prst="rect">
              <a:avLst/>
            </a:prstGeom>
            <a:noFill/>
          </p:spPr>
          <p:txBody>
            <a:bodyPr wrap="none" rtlCol="0">
              <a:spAutoFit/>
            </a:bodyPr>
            <a:lstStyle/>
            <a:p>
              <a:pPr algn="ctr"/>
              <a:r>
                <a:rPr lang="en-US" sz="1600" b="1" dirty="0" smtClean="0">
                  <a:solidFill>
                    <a:srgbClr val="7350E3"/>
                  </a:solidFill>
                  <a:latin typeface="Arial"/>
                  <a:cs typeface="Arial"/>
                </a:rPr>
                <a:t>E[A]</a:t>
              </a:r>
            </a:p>
            <a:p>
              <a:pPr algn="ctr"/>
              <a:r>
                <a:rPr lang="en-US" sz="1600" b="1" dirty="0" smtClean="0">
                  <a:solidFill>
                    <a:srgbClr val="7350E3"/>
                  </a:solidFill>
                  <a:latin typeface="Arial"/>
                  <a:cs typeface="Arial"/>
                </a:rPr>
                <a:t>Sites under </a:t>
              </a:r>
            </a:p>
            <a:p>
              <a:pPr algn="ctr"/>
              <a:r>
                <a:rPr lang="en-US" sz="1600" b="1" dirty="0" smtClean="0">
                  <a:solidFill>
                    <a:srgbClr val="7350E3"/>
                  </a:solidFill>
                  <a:latin typeface="Arial"/>
                  <a:cs typeface="Arial"/>
                </a:rPr>
                <a:t>positive </a:t>
              </a:r>
              <a:r>
                <a:rPr lang="en-US" sz="1600" b="1" dirty="0" smtClean="0">
                  <a:solidFill>
                    <a:srgbClr val="7350E3"/>
                  </a:solidFill>
                  <a:latin typeface="Arial"/>
                  <a:cs typeface="Arial"/>
                </a:rPr>
                <a:t>selection</a:t>
              </a:r>
            </a:p>
            <a:p>
              <a:pPr algn="ctr"/>
              <a:r>
                <a:rPr lang="en-US" sz="1600" b="1" dirty="0" smtClean="0">
                  <a:solidFill>
                    <a:srgbClr val="7350E3"/>
                  </a:solidFill>
                  <a:latin typeface="Arial"/>
                  <a:cs typeface="Arial"/>
                </a:rPr>
                <a:t>(adaptive substitutions)</a:t>
              </a:r>
              <a:endParaRPr lang="en-US" sz="1600" b="1" dirty="0">
                <a:solidFill>
                  <a:srgbClr val="7350E3"/>
                </a:solidFill>
                <a:latin typeface="Arial"/>
                <a:cs typeface="Arial"/>
              </a:endParaRPr>
            </a:p>
          </p:txBody>
        </p:sp>
        <p:sp>
          <p:nvSpPr>
            <p:cNvPr id="6" name="TextBox 5"/>
            <p:cNvSpPr txBox="1"/>
            <p:nvPr/>
          </p:nvSpPr>
          <p:spPr>
            <a:xfrm>
              <a:off x="4948571" y="5377615"/>
              <a:ext cx="1963598" cy="830997"/>
            </a:xfrm>
            <a:prstGeom prst="rect">
              <a:avLst/>
            </a:prstGeom>
            <a:noFill/>
          </p:spPr>
          <p:txBody>
            <a:bodyPr wrap="none" rtlCol="0">
              <a:spAutoFit/>
            </a:bodyPr>
            <a:lstStyle/>
            <a:p>
              <a:pPr algn="ctr"/>
              <a:r>
                <a:rPr lang="en-US" sz="1600" b="1" dirty="0" smtClean="0">
                  <a:solidFill>
                    <a:srgbClr val="008000"/>
                  </a:solidFill>
                  <a:latin typeface="Arial"/>
                  <a:cs typeface="Arial"/>
                </a:rPr>
                <a:t>E[W]</a:t>
              </a:r>
            </a:p>
            <a:p>
              <a:pPr algn="ctr"/>
              <a:r>
                <a:rPr lang="en-US" sz="1600" b="1" dirty="0" smtClean="0">
                  <a:solidFill>
                    <a:srgbClr val="008000"/>
                  </a:solidFill>
                  <a:latin typeface="Arial"/>
                  <a:cs typeface="Arial"/>
                </a:rPr>
                <a:t>Sites under </a:t>
              </a:r>
            </a:p>
            <a:p>
              <a:pPr algn="ctr"/>
              <a:r>
                <a:rPr lang="en-US" sz="1600" b="1" dirty="0" smtClean="0">
                  <a:solidFill>
                    <a:srgbClr val="008000"/>
                  </a:solidFill>
                  <a:latin typeface="Arial"/>
                  <a:cs typeface="Arial"/>
                </a:rPr>
                <a:t>negative </a:t>
              </a:r>
              <a:r>
                <a:rPr lang="en-US" sz="1600" b="1" dirty="0" smtClean="0">
                  <a:solidFill>
                    <a:srgbClr val="008000"/>
                  </a:solidFill>
                  <a:latin typeface="Arial"/>
                  <a:cs typeface="Arial"/>
                </a:rPr>
                <a:t>selection</a:t>
              </a:r>
            </a:p>
          </p:txBody>
        </p:sp>
        <p:sp>
          <p:nvSpPr>
            <p:cNvPr id="7" name="TextBox 6"/>
            <p:cNvSpPr txBox="1"/>
            <p:nvPr/>
          </p:nvSpPr>
          <p:spPr>
            <a:xfrm>
              <a:off x="2689458" y="2461051"/>
              <a:ext cx="1684964" cy="369332"/>
            </a:xfrm>
            <a:prstGeom prst="rect">
              <a:avLst/>
            </a:prstGeom>
            <a:noFill/>
            <a:effectLst/>
          </p:spPr>
          <p:txBody>
            <a:bodyPr wrap="none" rtlCol="0">
              <a:spAutoFit/>
            </a:bodyPr>
            <a:lstStyle/>
            <a:p>
              <a:r>
                <a:rPr lang="en-US" b="1" dirty="0" smtClean="0">
                  <a:latin typeface="Arial"/>
                  <a:cs typeface="Arial"/>
                </a:rPr>
                <a:t>Up-regulation</a:t>
              </a:r>
              <a:endParaRPr lang="en-US" b="1" dirty="0">
                <a:latin typeface="Arial"/>
                <a:cs typeface="Arial"/>
              </a:endParaRPr>
            </a:p>
          </p:txBody>
        </p:sp>
        <p:sp>
          <p:nvSpPr>
            <p:cNvPr id="8" name="TextBox 7"/>
            <p:cNvSpPr txBox="1"/>
            <p:nvPr/>
          </p:nvSpPr>
          <p:spPr>
            <a:xfrm>
              <a:off x="5245820" y="2461051"/>
              <a:ext cx="2005514" cy="369332"/>
            </a:xfrm>
            <a:prstGeom prst="rect">
              <a:avLst/>
            </a:prstGeom>
            <a:noFill/>
            <a:effectLst/>
          </p:spPr>
          <p:txBody>
            <a:bodyPr wrap="none" rtlCol="0">
              <a:spAutoFit/>
            </a:bodyPr>
            <a:lstStyle/>
            <a:p>
              <a:r>
                <a:rPr lang="en-US" b="1" dirty="0" smtClean="0">
                  <a:latin typeface="Arial"/>
                  <a:cs typeface="Arial"/>
                </a:rPr>
                <a:t>Down-regulation</a:t>
              </a:r>
              <a:endParaRPr lang="en-US" b="1" dirty="0">
                <a:latin typeface="Arial"/>
                <a:cs typeface="Arial"/>
              </a:endParaRPr>
            </a:p>
          </p:txBody>
        </p:sp>
        <p:cxnSp>
          <p:nvCxnSpPr>
            <p:cNvPr id="11" name="Straight Arrow Connector 10"/>
            <p:cNvCxnSpPr>
              <a:endCxn id="5" idx="0"/>
            </p:cNvCxnSpPr>
            <p:nvPr/>
          </p:nvCxnSpPr>
          <p:spPr>
            <a:xfrm flipH="1">
              <a:off x="3612542" y="4128146"/>
              <a:ext cx="777589" cy="1249469"/>
            </a:xfrm>
            <a:prstGeom prst="straightConnector1">
              <a:avLst/>
            </a:prstGeom>
            <a:ln w="38100" cmpd="sng">
              <a:solidFill>
                <a:srgbClr val="7350E3"/>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endCxn id="6" idx="0"/>
            </p:cNvCxnSpPr>
            <p:nvPr/>
          </p:nvCxnSpPr>
          <p:spPr>
            <a:xfrm>
              <a:off x="4948566" y="4115282"/>
              <a:ext cx="981804" cy="1262333"/>
            </a:xfrm>
            <a:prstGeom prst="straightConnector1">
              <a:avLst/>
            </a:prstGeom>
            <a:ln w="38100" cmpd="sng">
              <a:solidFill>
                <a:srgbClr val="008000"/>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7" idx="2"/>
            </p:cNvCxnSpPr>
            <p:nvPr/>
          </p:nvCxnSpPr>
          <p:spPr>
            <a:xfrm>
              <a:off x="3531940" y="2830383"/>
              <a:ext cx="790631" cy="22054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a:stCxn id="8" idx="2"/>
            </p:cNvCxnSpPr>
            <p:nvPr/>
          </p:nvCxnSpPr>
          <p:spPr>
            <a:xfrm flipH="1">
              <a:off x="5026332" y="2830383"/>
              <a:ext cx="1222245" cy="22054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66729320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567"/>
            <a:ext cx="8229600" cy="1143000"/>
          </a:xfrm>
        </p:spPr>
        <p:txBody>
          <a:bodyPr>
            <a:normAutofit/>
          </a:bodyPr>
          <a:lstStyle/>
          <a:p>
            <a:r>
              <a:rPr lang="en-US" sz="3000" b="1" dirty="0" smtClean="0">
                <a:latin typeface="Arial"/>
                <a:cs typeface="Arial"/>
              </a:rPr>
              <a:t>Evidence for </a:t>
            </a:r>
            <a:r>
              <a:rPr lang="en-US" sz="3000" b="1" i="1" dirty="0" err="1" smtClean="0">
                <a:latin typeface="Arial"/>
                <a:cs typeface="Arial"/>
              </a:rPr>
              <a:t>cis</a:t>
            </a:r>
            <a:r>
              <a:rPr lang="en-US" sz="3000" b="1" dirty="0" smtClean="0">
                <a:latin typeface="Arial"/>
                <a:cs typeface="Arial"/>
              </a:rPr>
              <a:t>-Regulatory Elements Driving Adaptation</a:t>
            </a:r>
            <a:endParaRPr lang="en-US" sz="3000" b="1" i="1" dirty="0">
              <a:latin typeface="Arial"/>
              <a:cs typeface="Arial"/>
            </a:endParaRPr>
          </a:p>
        </p:txBody>
      </p:sp>
      <p:pic>
        <p:nvPicPr>
          <p:cNvPr id="4" name="Content Placeholder 3" descr="Screen Shot 2015-04-13 at 11.37.43 AM.png"/>
          <p:cNvPicPr>
            <a:picLocks noGrp="1" noChangeAspect="1"/>
          </p:cNvPicPr>
          <p:nvPr>
            <p:ph idx="1"/>
          </p:nvPr>
        </p:nvPicPr>
        <p:blipFill rotWithShape="1">
          <a:blip r:embed="rId3">
            <a:extLst>
              <a:ext uri="{28A0092B-C50C-407E-A947-70E740481C1C}">
                <a14:useLocalDpi xmlns:a14="http://schemas.microsoft.com/office/drawing/2010/main" val="0"/>
              </a:ext>
            </a:extLst>
          </a:blip>
          <a:srcRect t="68880" b="-8004"/>
          <a:stretch/>
        </p:blipFill>
        <p:spPr>
          <a:xfrm>
            <a:off x="594301" y="3580213"/>
            <a:ext cx="8229600" cy="840904"/>
          </a:xfrm>
        </p:spPr>
      </p:pic>
      <p:sp>
        <p:nvSpPr>
          <p:cNvPr id="6" name="TextBox 5"/>
          <p:cNvSpPr txBox="1"/>
          <p:nvPr/>
        </p:nvSpPr>
        <p:spPr>
          <a:xfrm>
            <a:off x="161012" y="2905648"/>
            <a:ext cx="2404287" cy="369332"/>
          </a:xfrm>
          <a:prstGeom prst="rect">
            <a:avLst/>
          </a:prstGeom>
          <a:solidFill>
            <a:schemeClr val="bg1"/>
          </a:solidFill>
        </p:spPr>
        <p:txBody>
          <a:bodyPr wrap="none" rtlCol="0">
            <a:spAutoFit/>
          </a:bodyPr>
          <a:lstStyle/>
          <a:p>
            <a:r>
              <a:rPr lang="en-US" b="1" dirty="0" smtClean="0">
                <a:latin typeface="Arial"/>
                <a:cs typeface="Arial"/>
              </a:rPr>
              <a:t>Lactose </a:t>
            </a:r>
            <a:r>
              <a:rPr lang="en-US" b="1" dirty="0" err="1" smtClean="0">
                <a:latin typeface="Arial"/>
                <a:cs typeface="Arial"/>
              </a:rPr>
              <a:t>persistance</a:t>
            </a:r>
            <a:endParaRPr lang="en-US" b="1" dirty="0">
              <a:latin typeface="Arial"/>
              <a:cs typeface="Arial"/>
            </a:endParaRPr>
          </a:p>
        </p:txBody>
      </p:sp>
      <p:sp>
        <p:nvSpPr>
          <p:cNvPr id="3" name="TextBox 2"/>
          <p:cNvSpPr txBox="1"/>
          <p:nvPr/>
        </p:nvSpPr>
        <p:spPr>
          <a:xfrm>
            <a:off x="1931464" y="3296887"/>
            <a:ext cx="1267670" cy="276999"/>
          </a:xfrm>
          <a:prstGeom prst="rect">
            <a:avLst/>
          </a:prstGeom>
          <a:noFill/>
        </p:spPr>
        <p:txBody>
          <a:bodyPr wrap="none" rtlCol="0">
            <a:spAutoFit/>
          </a:bodyPr>
          <a:lstStyle/>
          <a:p>
            <a:r>
              <a:rPr lang="en-US" sz="1200" b="1" dirty="0" smtClean="0">
                <a:solidFill>
                  <a:srgbClr val="FF0000"/>
                </a:solidFill>
                <a:latin typeface="Arial"/>
                <a:cs typeface="Arial"/>
              </a:rPr>
              <a:t>SNP Mutations</a:t>
            </a:r>
            <a:endParaRPr lang="en-US" sz="1200" b="1" dirty="0">
              <a:solidFill>
                <a:srgbClr val="FF0000"/>
              </a:solidFill>
              <a:latin typeface="Arial"/>
              <a:cs typeface="Arial"/>
            </a:endParaRPr>
          </a:p>
        </p:txBody>
      </p:sp>
      <p:sp>
        <p:nvSpPr>
          <p:cNvPr id="9" name="TextBox 8"/>
          <p:cNvSpPr txBox="1"/>
          <p:nvPr/>
        </p:nvSpPr>
        <p:spPr>
          <a:xfrm>
            <a:off x="6320766" y="3274980"/>
            <a:ext cx="2823234" cy="369332"/>
          </a:xfrm>
          <a:prstGeom prst="rect">
            <a:avLst/>
          </a:prstGeom>
          <a:noFill/>
        </p:spPr>
        <p:txBody>
          <a:bodyPr wrap="none" rtlCol="0">
            <a:spAutoFit/>
          </a:bodyPr>
          <a:lstStyle/>
          <a:p>
            <a:r>
              <a:rPr lang="en-US" dirty="0" smtClean="0"/>
              <a:t>Catalyzes Lactose to Lactase</a:t>
            </a:r>
            <a:endParaRPr lang="en-US" dirty="0"/>
          </a:p>
        </p:txBody>
      </p:sp>
      <p:sp>
        <p:nvSpPr>
          <p:cNvPr id="10" name="TextBox 9"/>
          <p:cNvSpPr txBox="1"/>
          <p:nvPr/>
        </p:nvSpPr>
        <p:spPr>
          <a:xfrm>
            <a:off x="2039560" y="4236451"/>
            <a:ext cx="838503" cy="369332"/>
          </a:xfrm>
          <a:prstGeom prst="rect">
            <a:avLst/>
          </a:prstGeom>
          <a:noFill/>
        </p:spPr>
        <p:txBody>
          <a:bodyPr wrap="none" rtlCol="0">
            <a:spAutoFit/>
          </a:bodyPr>
          <a:lstStyle/>
          <a:p>
            <a:pPr algn="ctr"/>
            <a:r>
              <a:rPr lang="en-US" b="1" dirty="0" smtClean="0">
                <a:latin typeface="Arial"/>
                <a:cs typeface="Arial"/>
              </a:rPr>
              <a:t>Intron</a:t>
            </a:r>
            <a:endParaRPr lang="en-US" b="1" dirty="0">
              <a:latin typeface="Arial"/>
              <a:cs typeface="Arial"/>
            </a:endParaRPr>
          </a:p>
        </p:txBody>
      </p:sp>
    </p:spTree>
    <p:extLst>
      <p:ext uri="{BB962C8B-B14F-4D97-AF65-F5344CB8AC3E}">
        <p14:creationId xmlns:p14="http://schemas.microsoft.com/office/powerpoint/2010/main" val="411566810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a:bodyPr>
          <a:lstStyle/>
          <a:p>
            <a:r>
              <a:rPr lang="en-US" sz="3000" b="1" dirty="0" smtClean="0">
                <a:latin typeface="Arial"/>
                <a:cs typeface="Arial"/>
              </a:rPr>
              <a:t>Does regulation of homologous genes drive divergence?</a:t>
            </a:r>
            <a:endParaRPr lang="en-US" sz="3000" b="1" dirty="0">
              <a:latin typeface="Arial"/>
              <a:cs typeface="Arial"/>
            </a:endParaRPr>
          </a:p>
        </p:txBody>
      </p:sp>
      <p:sp>
        <p:nvSpPr>
          <p:cNvPr id="3" name="Content Placeholder 2"/>
          <p:cNvSpPr>
            <a:spLocks noGrp="1"/>
          </p:cNvSpPr>
          <p:nvPr>
            <p:ph idx="1"/>
          </p:nvPr>
        </p:nvSpPr>
        <p:spPr>
          <a:xfrm>
            <a:off x="228600" y="1684196"/>
            <a:ext cx="8686800" cy="1744565"/>
          </a:xfrm>
        </p:spPr>
        <p:txBody>
          <a:bodyPr>
            <a:normAutofit/>
          </a:bodyPr>
          <a:lstStyle/>
          <a:p>
            <a:pPr marL="0" indent="0">
              <a:buNone/>
            </a:pPr>
            <a:r>
              <a:rPr lang="en-US" sz="2600" b="1" dirty="0" smtClean="0">
                <a:solidFill>
                  <a:srgbClr val="FF0000"/>
                </a:solidFill>
                <a:latin typeface="Arial"/>
                <a:cs typeface="Arial"/>
              </a:rPr>
              <a:t>Goal</a:t>
            </a:r>
            <a:r>
              <a:rPr lang="en-US" sz="2600" dirty="0" smtClean="0">
                <a:latin typeface="Arial"/>
                <a:cs typeface="Arial"/>
              </a:rPr>
              <a:t>: Find differentially expressed homologous genes between </a:t>
            </a:r>
            <a:r>
              <a:rPr lang="en-US" sz="2600" dirty="0" smtClean="0">
                <a:latin typeface="Arial"/>
                <a:cs typeface="Arial"/>
              </a:rPr>
              <a:t>Human and Chimpanzee in different tissue types </a:t>
            </a:r>
            <a:r>
              <a:rPr lang="en-US" sz="2600" dirty="0" smtClean="0">
                <a:latin typeface="Arial"/>
                <a:cs typeface="Arial"/>
              </a:rPr>
              <a:t>and infer the influence of selection on the regulatory regions of these genes.</a:t>
            </a:r>
            <a:endParaRPr lang="en-US" sz="2600" dirty="0">
              <a:latin typeface="Arial"/>
              <a:cs typeface="Arial"/>
            </a:endParaRPr>
          </a:p>
        </p:txBody>
      </p:sp>
      <p:pic>
        <p:nvPicPr>
          <p:cNvPr id="6" name="Picture 5"/>
          <p:cNvPicPr>
            <a:picLocks noChangeAspect="1"/>
          </p:cNvPicPr>
          <p:nvPr/>
        </p:nvPicPr>
        <p:blipFill rotWithShape="1">
          <a:blip r:embed="rId3"/>
          <a:srcRect l="73921" t="51485" b="10469"/>
          <a:stretch/>
        </p:blipFill>
        <p:spPr>
          <a:xfrm>
            <a:off x="2429616" y="4039791"/>
            <a:ext cx="1352047" cy="1433374"/>
          </a:xfrm>
          <a:prstGeom prst="rect">
            <a:avLst/>
          </a:prstGeom>
        </p:spPr>
      </p:pic>
      <p:pic>
        <p:nvPicPr>
          <p:cNvPr id="9" name="Picture 8"/>
          <p:cNvPicPr>
            <a:picLocks noChangeAspect="1"/>
          </p:cNvPicPr>
          <p:nvPr/>
        </p:nvPicPr>
        <p:blipFill>
          <a:blip r:embed="rId4">
            <a:clrChange>
              <a:clrFrom>
                <a:srgbClr val="FFFFFF"/>
              </a:clrFrom>
              <a:clrTo>
                <a:srgbClr val="FFFFFF">
                  <a:alpha val="0"/>
                </a:srgbClr>
              </a:clrTo>
            </a:clrChange>
          </a:blip>
          <a:stretch>
            <a:fillRect/>
          </a:stretch>
        </p:blipFill>
        <p:spPr>
          <a:xfrm>
            <a:off x="4664168" y="4149175"/>
            <a:ext cx="1820265" cy="1214607"/>
          </a:xfrm>
          <a:prstGeom prst="rect">
            <a:avLst/>
          </a:prstGeom>
        </p:spPr>
      </p:pic>
      <p:sp>
        <p:nvSpPr>
          <p:cNvPr id="10" name="TextBox 9"/>
          <p:cNvSpPr txBox="1"/>
          <p:nvPr/>
        </p:nvSpPr>
        <p:spPr>
          <a:xfrm>
            <a:off x="6879415" y="4494868"/>
            <a:ext cx="1633781" cy="523220"/>
          </a:xfrm>
          <a:prstGeom prst="rect">
            <a:avLst/>
          </a:prstGeom>
          <a:noFill/>
        </p:spPr>
        <p:txBody>
          <a:bodyPr wrap="none" rtlCol="0">
            <a:spAutoFit/>
          </a:bodyPr>
          <a:lstStyle/>
          <a:p>
            <a:pPr algn="ctr"/>
            <a:r>
              <a:rPr lang="en-US" sz="1400" dirty="0" smtClean="0">
                <a:latin typeface="Arial"/>
                <a:cs typeface="Arial"/>
              </a:rPr>
              <a:t>Prefrontal Cortex: </a:t>
            </a:r>
          </a:p>
          <a:p>
            <a:pPr algn="ctr"/>
            <a:r>
              <a:rPr lang="en-US" sz="1400" dirty="0" smtClean="0">
                <a:latin typeface="Arial"/>
                <a:cs typeface="Arial"/>
              </a:rPr>
              <a:t>cognitive behavior</a:t>
            </a:r>
            <a:endParaRPr lang="en-US" sz="1400" dirty="0">
              <a:latin typeface="Arial"/>
              <a:cs typeface="Arial"/>
            </a:endParaRPr>
          </a:p>
        </p:txBody>
      </p:sp>
      <p:sp>
        <p:nvSpPr>
          <p:cNvPr id="11" name="TextBox 10"/>
          <p:cNvSpPr txBox="1"/>
          <p:nvPr/>
        </p:nvSpPr>
        <p:spPr>
          <a:xfrm>
            <a:off x="518819" y="4494868"/>
            <a:ext cx="1491827" cy="523220"/>
          </a:xfrm>
          <a:prstGeom prst="rect">
            <a:avLst/>
          </a:prstGeom>
          <a:noFill/>
        </p:spPr>
        <p:txBody>
          <a:bodyPr wrap="none" rtlCol="0">
            <a:spAutoFit/>
          </a:bodyPr>
          <a:lstStyle/>
          <a:p>
            <a:pPr algn="ctr"/>
            <a:r>
              <a:rPr lang="en-US" sz="1400" dirty="0" smtClean="0">
                <a:latin typeface="Arial"/>
                <a:cs typeface="Arial"/>
              </a:rPr>
              <a:t>Skeletal muscle:</a:t>
            </a:r>
          </a:p>
          <a:p>
            <a:pPr algn="ctr"/>
            <a:r>
              <a:rPr lang="en-US" sz="1400" dirty="0" smtClean="0">
                <a:latin typeface="Arial"/>
                <a:cs typeface="Arial"/>
              </a:rPr>
              <a:t>strength</a:t>
            </a:r>
            <a:endParaRPr lang="en-US" sz="1400" dirty="0">
              <a:latin typeface="Arial"/>
              <a:cs typeface="Arial"/>
            </a:endParaRPr>
          </a:p>
        </p:txBody>
      </p:sp>
    </p:spTree>
    <p:extLst>
      <p:ext uri="{BB962C8B-B14F-4D97-AF65-F5344CB8AC3E}">
        <p14:creationId xmlns:p14="http://schemas.microsoft.com/office/powerpoint/2010/main" val="188943091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000" b="1" dirty="0">
                <a:latin typeface="Arial"/>
                <a:cs typeface="Arial"/>
              </a:rPr>
              <a:t>INSIGHT (</a:t>
            </a:r>
            <a:r>
              <a:rPr lang="en-US" sz="3000" b="1" i="1" dirty="0">
                <a:latin typeface="Arial"/>
                <a:cs typeface="Arial"/>
              </a:rPr>
              <a:t>I</a:t>
            </a:r>
            <a:r>
              <a:rPr lang="en-US" sz="3000" b="1" dirty="0">
                <a:latin typeface="Arial"/>
                <a:cs typeface="Arial"/>
              </a:rPr>
              <a:t>nference of </a:t>
            </a:r>
            <a:r>
              <a:rPr lang="en-US" sz="3000" b="1" i="1" dirty="0">
                <a:latin typeface="Arial"/>
                <a:cs typeface="Arial"/>
              </a:rPr>
              <a:t>N</a:t>
            </a:r>
            <a:r>
              <a:rPr lang="en-US" sz="3000" b="1" dirty="0">
                <a:latin typeface="Arial"/>
                <a:cs typeface="Arial"/>
              </a:rPr>
              <a:t>atural </a:t>
            </a:r>
            <a:r>
              <a:rPr lang="en-US" sz="3000" b="1" i="1" dirty="0">
                <a:latin typeface="Arial"/>
                <a:cs typeface="Arial"/>
              </a:rPr>
              <a:t>S</a:t>
            </a:r>
            <a:r>
              <a:rPr lang="en-US" sz="3000" b="1" dirty="0">
                <a:latin typeface="Arial"/>
                <a:cs typeface="Arial"/>
              </a:rPr>
              <a:t>election from </a:t>
            </a:r>
            <a:r>
              <a:rPr lang="en-US" sz="3000" b="1" i="1" dirty="0">
                <a:latin typeface="Arial"/>
                <a:cs typeface="Arial"/>
              </a:rPr>
              <a:t>I</a:t>
            </a:r>
            <a:r>
              <a:rPr lang="en-US" sz="3000" b="1" dirty="0">
                <a:latin typeface="Arial"/>
                <a:cs typeface="Arial"/>
              </a:rPr>
              <a:t>nterspersed </a:t>
            </a:r>
            <a:r>
              <a:rPr lang="en-US" sz="3000" b="1" i="1" dirty="0" err="1">
                <a:latin typeface="Arial"/>
                <a:cs typeface="Arial"/>
              </a:rPr>
              <a:t>G</a:t>
            </a:r>
            <a:r>
              <a:rPr lang="en-US" sz="3000" b="1" dirty="0" err="1">
                <a:latin typeface="Arial"/>
                <a:cs typeface="Arial"/>
              </a:rPr>
              <a:t>enomically</a:t>
            </a:r>
            <a:r>
              <a:rPr lang="en-US" sz="3000" b="1" dirty="0">
                <a:latin typeface="Arial"/>
                <a:cs typeface="Arial"/>
              </a:rPr>
              <a:t> </a:t>
            </a:r>
            <a:r>
              <a:rPr lang="en-US" sz="3000" b="1" dirty="0" err="1">
                <a:latin typeface="Arial"/>
                <a:cs typeface="Arial"/>
              </a:rPr>
              <a:t>co</a:t>
            </a:r>
            <a:r>
              <a:rPr lang="en-US" sz="3000" b="1" i="1" dirty="0" err="1">
                <a:latin typeface="Arial"/>
                <a:cs typeface="Arial"/>
              </a:rPr>
              <a:t>H</a:t>
            </a:r>
            <a:r>
              <a:rPr lang="en-US" sz="3000" b="1" dirty="0" err="1">
                <a:latin typeface="Arial"/>
                <a:cs typeface="Arial"/>
              </a:rPr>
              <a:t>erent</a:t>
            </a:r>
            <a:r>
              <a:rPr lang="en-US" sz="3000" b="1" dirty="0">
                <a:latin typeface="Arial"/>
                <a:cs typeface="Arial"/>
              </a:rPr>
              <a:t> </a:t>
            </a:r>
            <a:r>
              <a:rPr lang="en-US" sz="3000" b="1" dirty="0" err="1">
                <a:latin typeface="Arial"/>
                <a:cs typeface="Arial"/>
              </a:rPr>
              <a:t>elemen</a:t>
            </a:r>
            <a:r>
              <a:rPr lang="en-US" sz="3000" b="1" i="1" dirty="0" err="1">
                <a:latin typeface="Arial"/>
                <a:cs typeface="Arial"/>
              </a:rPr>
              <a:t>T</a:t>
            </a:r>
            <a:r>
              <a:rPr lang="en-US" sz="3000" b="1" dirty="0" err="1">
                <a:latin typeface="Arial"/>
                <a:cs typeface="Arial"/>
              </a:rPr>
              <a:t>s</a:t>
            </a:r>
            <a:r>
              <a:rPr lang="en-US" sz="3000" b="1" dirty="0">
                <a:latin typeface="Arial"/>
                <a:cs typeface="Arial"/>
              </a:rPr>
              <a:t>) </a:t>
            </a:r>
          </a:p>
        </p:txBody>
      </p:sp>
      <p:grpSp>
        <p:nvGrpSpPr>
          <p:cNvPr id="102" name="Group 101"/>
          <p:cNvGrpSpPr/>
          <p:nvPr/>
        </p:nvGrpSpPr>
        <p:grpSpPr>
          <a:xfrm>
            <a:off x="520816" y="2317405"/>
            <a:ext cx="8165984" cy="3412259"/>
            <a:chOff x="520816" y="2774523"/>
            <a:chExt cx="8165984" cy="3412259"/>
          </a:xfrm>
        </p:grpSpPr>
        <p:pic>
          <p:nvPicPr>
            <p:cNvPr id="15" name="Picture 14" descr="Screen Shot 2015-05-04 at 3.01.42 PM.png"/>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t="12020"/>
            <a:stretch/>
          </p:blipFill>
          <p:spPr>
            <a:xfrm>
              <a:off x="520816" y="2774523"/>
              <a:ext cx="8165984" cy="3142781"/>
            </a:xfrm>
            <a:prstGeom prst="rect">
              <a:avLst/>
            </a:prstGeom>
          </p:spPr>
        </p:pic>
        <p:sp>
          <p:nvSpPr>
            <p:cNvPr id="18" name="TextBox 17"/>
            <p:cNvSpPr txBox="1"/>
            <p:nvPr/>
          </p:nvSpPr>
          <p:spPr>
            <a:xfrm>
              <a:off x="943709" y="5540451"/>
              <a:ext cx="1621282" cy="646331"/>
            </a:xfrm>
            <a:prstGeom prst="rect">
              <a:avLst/>
            </a:prstGeom>
            <a:noFill/>
          </p:spPr>
          <p:txBody>
            <a:bodyPr wrap="none" rtlCol="0">
              <a:spAutoFit/>
            </a:bodyPr>
            <a:lstStyle/>
            <a:p>
              <a:pPr algn="ctr"/>
              <a:r>
                <a:rPr lang="en-US" b="1" dirty="0" smtClean="0">
                  <a:solidFill>
                    <a:schemeClr val="bg1">
                      <a:lumMod val="50000"/>
                    </a:schemeClr>
                  </a:solidFill>
                  <a:latin typeface="Arial"/>
                  <a:cs typeface="Arial"/>
                </a:rPr>
                <a:t>Phylogenetic</a:t>
              </a:r>
            </a:p>
            <a:p>
              <a:pPr algn="ctr"/>
              <a:r>
                <a:rPr lang="en-US" b="1" dirty="0" smtClean="0">
                  <a:solidFill>
                    <a:schemeClr val="bg1">
                      <a:lumMod val="50000"/>
                    </a:schemeClr>
                  </a:solidFill>
                  <a:latin typeface="Arial"/>
                  <a:cs typeface="Arial"/>
                </a:rPr>
                <a:t>Ancestry</a:t>
              </a:r>
              <a:endParaRPr lang="en-US" b="1" dirty="0">
                <a:solidFill>
                  <a:schemeClr val="bg1">
                    <a:lumMod val="50000"/>
                  </a:schemeClr>
                </a:solidFill>
                <a:latin typeface="Arial"/>
                <a:cs typeface="Arial"/>
              </a:endParaRPr>
            </a:p>
          </p:txBody>
        </p:sp>
        <p:sp>
          <p:nvSpPr>
            <p:cNvPr id="5" name="TextBox 4"/>
            <p:cNvSpPr txBox="1"/>
            <p:nvPr/>
          </p:nvSpPr>
          <p:spPr>
            <a:xfrm>
              <a:off x="2459829" y="3181266"/>
              <a:ext cx="184666" cy="369332"/>
            </a:xfrm>
            <a:prstGeom prst="rect">
              <a:avLst/>
            </a:prstGeom>
            <a:solidFill>
              <a:schemeClr val="bg1"/>
            </a:solidFill>
          </p:spPr>
          <p:txBody>
            <a:bodyPr wrap="none" rtlCol="0">
              <a:spAutoFit/>
            </a:bodyPr>
            <a:lstStyle/>
            <a:p>
              <a:endParaRPr lang="en-US" dirty="0"/>
            </a:p>
          </p:txBody>
        </p:sp>
        <p:sp>
          <p:nvSpPr>
            <p:cNvPr id="19" name="TextBox 18"/>
            <p:cNvSpPr txBox="1"/>
            <p:nvPr/>
          </p:nvSpPr>
          <p:spPr>
            <a:xfrm>
              <a:off x="2447000" y="3976582"/>
              <a:ext cx="184666" cy="369332"/>
            </a:xfrm>
            <a:prstGeom prst="rect">
              <a:avLst/>
            </a:prstGeom>
            <a:solidFill>
              <a:schemeClr val="bg1"/>
            </a:solidFill>
          </p:spPr>
          <p:txBody>
            <a:bodyPr wrap="none" rtlCol="0">
              <a:spAutoFit/>
            </a:bodyPr>
            <a:lstStyle/>
            <a:p>
              <a:endParaRPr lang="en-US" dirty="0"/>
            </a:p>
          </p:txBody>
        </p:sp>
        <p:sp>
          <p:nvSpPr>
            <p:cNvPr id="20" name="TextBox 19"/>
            <p:cNvSpPr txBox="1"/>
            <p:nvPr/>
          </p:nvSpPr>
          <p:spPr>
            <a:xfrm>
              <a:off x="2447000" y="4245438"/>
              <a:ext cx="273794" cy="657797"/>
            </a:xfrm>
            <a:prstGeom prst="rect">
              <a:avLst/>
            </a:prstGeom>
            <a:solidFill>
              <a:schemeClr val="bg1"/>
            </a:solidFill>
          </p:spPr>
          <p:txBody>
            <a:bodyPr wrap="square" rtlCol="0">
              <a:spAutoFit/>
            </a:bodyPr>
            <a:lstStyle/>
            <a:p>
              <a:endParaRPr lang="en-US" dirty="0"/>
            </a:p>
          </p:txBody>
        </p:sp>
        <p:sp>
          <p:nvSpPr>
            <p:cNvPr id="9" name="TextBox 8"/>
            <p:cNvSpPr txBox="1"/>
            <p:nvPr/>
          </p:nvSpPr>
          <p:spPr>
            <a:xfrm>
              <a:off x="3247122"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21" name="TextBox 20"/>
            <p:cNvSpPr txBox="1"/>
            <p:nvPr/>
          </p:nvSpPr>
          <p:spPr>
            <a:xfrm>
              <a:off x="5063469"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22" name="TextBox 21"/>
            <p:cNvSpPr txBox="1"/>
            <p:nvPr/>
          </p:nvSpPr>
          <p:spPr>
            <a:xfrm>
              <a:off x="5465233"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23" name="TextBox 22"/>
            <p:cNvSpPr txBox="1"/>
            <p:nvPr/>
          </p:nvSpPr>
          <p:spPr>
            <a:xfrm>
              <a:off x="6692635"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24" name="TextBox 23"/>
            <p:cNvSpPr txBox="1"/>
            <p:nvPr/>
          </p:nvSpPr>
          <p:spPr>
            <a:xfrm>
              <a:off x="7016574"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25" name="TextBox 24"/>
            <p:cNvSpPr txBox="1"/>
            <p:nvPr/>
          </p:nvSpPr>
          <p:spPr>
            <a:xfrm>
              <a:off x="7431037"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cxnSp>
          <p:nvCxnSpPr>
            <p:cNvPr id="31" name="Straight Connector 30"/>
            <p:cNvCxnSpPr/>
            <p:nvPr/>
          </p:nvCxnSpPr>
          <p:spPr>
            <a:xfrm>
              <a:off x="5603920" y="3734025"/>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5603920" y="332365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5203681" y="332365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5208001" y="3642585"/>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5203681" y="3842745"/>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7574967" y="332365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a:endCxn id="54" idx="0"/>
            </p:cNvCxnSpPr>
            <p:nvPr/>
          </p:nvCxnSpPr>
          <p:spPr>
            <a:xfrm>
              <a:off x="5881892" y="3097197"/>
              <a:ext cx="4019" cy="1277942"/>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7574967" y="3214524"/>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3393672" y="342373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flipH="1">
              <a:off x="3748463" y="3097197"/>
              <a:ext cx="3753" cy="1257357"/>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7765337" y="3097065"/>
              <a:ext cx="0" cy="1294002"/>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7769356" y="4435662"/>
              <a:ext cx="0" cy="1294002"/>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sp>
          <p:nvSpPr>
            <p:cNvPr id="54" name="TextBox 53"/>
            <p:cNvSpPr txBox="1"/>
            <p:nvPr/>
          </p:nvSpPr>
          <p:spPr>
            <a:xfrm>
              <a:off x="5743380"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cxnSp>
          <p:nvCxnSpPr>
            <p:cNvPr id="55" name="Straight Connector 54"/>
            <p:cNvCxnSpPr>
              <a:stCxn id="54" idx="2"/>
            </p:cNvCxnSpPr>
            <p:nvPr/>
          </p:nvCxnSpPr>
          <p:spPr>
            <a:xfrm flipH="1">
              <a:off x="5881893" y="4652138"/>
              <a:ext cx="4018" cy="1077526"/>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a:off x="7769356" y="342373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7769356" y="5401108"/>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7769356" y="5610098"/>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60" name="TextBox 59"/>
            <p:cNvSpPr txBox="1"/>
            <p:nvPr/>
          </p:nvSpPr>
          <p:spPr>
            <a:xfrm>
              <a:off x="3639995" y="4450216"/>
              <a:ext cx="224441" cy="126845"/>
            </a:xfrm>
            <a:prstGeom prst="rect">
              <a:avLst/>
            </a:prstGeom>
            <a:solidFill>
              <a:schemeClr val="accent1">
                <a:lumMod val="20000"/>
                <a:lumOff val="80000"/>
              </a:schemeClr>
            </a:solidFill>
          </p:spPr>
          <p:txBody>
            <a:bodyPr wrap="square" rtlCol="0">
              <a:spAutoFit/>
            </a:bodyPr>
            <a:lstStyle/>
            <a:p>
              <a:pPr algn="ctr"/>
              <a:endParaRPr lang="en-US" sz="1200" b="1" dirty="0">
                <a:latin typeface="Arial"/>
                <a:cs typeface="Arial"/>
              </a:endParaRPr>
            </a:p>
          </p:txBody>
        </p:sp>
        <p:sp>
          <p:nvSpPr>
            <p:cNvPr id="62" name="TextBox 61"/>
            <p:cNvSpPr txBox="1"/>
            <p:nvPr/>
          </p:nvSpPr>
          <p:spPr>
            <a:xfrm>
              <a:off x="2974259" y="4450216"/>
              <a:ext cx="224441" cy="126845"/>
            </a:xfrm>
            <a:prstGeom prst="rect">
              <a:avLst/>
            </a:prstGeom>
            <a:solidFill>
              <a:schemeClr val="accent1">
                <a:lumMod val="20000"/>
                <a:lumOff val="80000"/>
              </a:schemeClr>
            </a:solidFill>
          </p:spPr>
          <p:txBody>
            <a:bodyPr wrap="square" rtlCol="0">
              <a:spAutoFit/>
            </a:bodyPr>
            <a:lstStyle/>
            <a:p>
              <a:pPr algn="ctr"/>
              <a:endParaRPr lang="en-US" sz="1200" b="1" dirty="0">
                <a:latin typeface="Arial"/>
                <a:cs typeface="Arial"/>
              </a:endParaRPr>
            </a:p>
          </p:txBody>
        </p:sp>
        <p:sp>
          <p:nvSpPr>
            <p:cNvPr id="63" name="TextBox 62"/>
            <p:cNvSpPr txBox="1"/>
            <p:nvPr/>
          </p:nvSpPr>
          <p:spPr>
            <a:xfrm>
              <a:off x="7301635" y="4450216"/>
              <a:ext cx="129311" cy="126845"/>
            </a:xfrm>
            <a:prstGeom prst="rect">
              <a:avLst/>
            </a:prstGeom>
            <a:solidFill>
              <a:schemeClr val="accent1">
                <a:lumMod val="20000"/>
                <a:lumOff val="80000"/>
              </a:schemeClr>
            </a:solidFill>
          </p:spPr>
          <p:txBody>
            <a:bodyPr wrap="square" rtlCol="0">
              <a:spAutoFit/>
            </a:bodyPr>
            <a:lstStyle/>
            <a:p>
              <a:pPr algn="ctr"/>
              <a:endParaRPr lang="en-US" sz="1200" b="1" dirty="0">
                <a:latin typeface="Arial"/>
                <a:cs typeface="Arial"/>
              </a:endParaRPr>
            </a:p>
          </p:txBody>
        </p:sp>
        <p:sp>
          <p:nvSpPr>
            <p:cNvPr id="52" name="TextBox 51"/>
            <p:cNvSpPr txBox="1"/>
            <p:nvPr/>
          </p:nvSpPr>
          <p:spPr>
            <a:xfrm>
              <a:off x="7652076"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sp>
          <p:nvSpPr>
            <p:cNvPr id="65" name="TextBox 64"/>
            <p:cNvSpPr txBox="1"/>
            <p:nvPr/>
          </p:nvSpPr>
          <p:spPr>
            <a:xfrm>
              <a:off x="2447000" y="5071867"/>
              <a:ext cx="273794" cy="657797"/>
            </a:xfrm>
            <a:prstGeom prst="rect">
              <a:avLst/>
            </a:prstGeom>
            <a:solidFill>
              <a:schemeClr val="bg1"/>
            </a:solidFill>
          </p:spPr>
          <p:txBody>
            <a:bodyPr wrap="square" rtlCol="0">
              <a:spAutoFit/>
            </a:bodyPr>
            <a:lstStyle/>
            <a:p>
              <a:endParaRPr lang="en-US" dirty="0"/>
            </a:p>
          </p:txBody>
        </p:sp>
        <p:sp>
          <p:nvSpPr>
            <p:cNvPr id="66" name="TextBox 65"/>
            <p:cNvSpPr txBox="1"/>
            <p:nvPr/>
          </p:nvSpPr>
          <p:spPr>
            <a:xfrm>
              <a:off x="2447000" y="3496566"/>
              <a:ext cx="273794" cy="657797"/>
            </a:xfrm>
            <a:prstGeom prst="rect">
              <a:avLst/>
            </a:prstGeom>
            <a:solidFill>
              <a:schemeClr val="bg1"/>
            </a:solidFill>
          </p:spPr>
          <p:txBody>
            <a:bodyPr wrap="square" rtlCol="0">
              <a:spAutoFit/>
            </a:bodyPr>
            <a:lstStyle/>
            <a:p>
              <a:endParaRPr lang="en-US" dirty="0"/>
            </a:p>
          </p:txBody>
        </p:sp>
        <p:cxnSp>
          <p:nvCxnSpPr>
            <p:cNvPr id="67" name="Straight Connector 66"/>
            <p:cNvCxnSpPr/>
            <p:nvPr/>
          </p:nvCxnSpPr>
          <p:spPr>
            <a:xfrm>
              <a:off x="5890668" y="3123084"/>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a:off x="5890668" y="3962311"/>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a:off x="7769446" y="4686344"/>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a:off x="7769446" y="4275538"/>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7574967" y="4275538"/>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a:off x="7165898" y="4275538"/>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a:off x="5888344" y="4686344"/>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a:off x="6851962" y="4686344"/>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a:off x="5888344" y="4270550"/>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sp>
          <p:nvSpPr>
            <p:cNvPr id="76" name="TextBox 75"/>
            <p:cNvSpPr txBox="1"/>
            <p:nvPr/>
          </p:nvSpPr>
          <p:spPr>
            <a:xfrm>
              <a:off x="3605932" y="4375139"/>
              <a:ext cx="285061" cy="276999"/>
            </a:xfrm>
            <a:prstGeom prst="rect">
              <a:avLst/>
            </a:prstGeom>
            <a:solidFill>
              <a:srgbClr val="F2BC12"/>
            </a:solidFill>
          </p:spPr>
          <p:txBody>
            <a:bodyPr wrap="square" rtlCol="0">
              <a:spAutoFit/>
            </a:bodyPr>
            <a:lstStyle/>
            <a:p>
              <a:pPr algn="ctr"/>
              <a:r>
                <a:rPr lang="en-US" sz="1200" b="1" dirty="0" smtClean="0">
                  <a:latin typeface="Arial"/>
                  <a:cs typeface="Arial"/>
                </a:rPr>
                <a:t>D</a:t>
              </a:r>
              <a:endParaRPr lang="en-US" sz="1200" b="1" dirty="0">
                <a:latin typeface="Arial"/>
                <a:cs typeface="Arial"/>
              </a:endParaRPr>
            </a:p>
          </p:txBody>
        </p:sp>
        <p:cxnSp>
          <p:nvCxnSpPr>
            <p:cNvPr id="77" name="Straight Connector 76"/>
            <p:cNvCxnSpPr>
              <a:stCxn id="76" idx="2"/>
            </p:cNvCxnSpPr>
            <p:nvPr/>
          </p:nvCxnSpPr>
          <p:spPr>
            <a:xfrm>
              <a:off x="3748463" y="4652138"/>
              <a:ext cx="3753" cy="1077526"/>
            </a:xfrm>
            <a:prstGeom prst="line">
              <a:avLst/>
            </a:prstGeom>
            <a:ln w="114300" cmpd="sng">
              <a:solidFill>
                <a:srgbClr val="F2BC12">
                  <a:alpha val="61000"/>
                </a:srgb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3748463" y="4686344"/>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3748463" y="4270781"/>
              <a:ext cx="0" cy="91440"/>
            </a:xfrm>
            <a:prstGeom prst="line">
              <a:avLst/>
            </a:prstGeom>
            <a:ln w="38100" cmpd="sng">
              <a:solidFill>
                <a:srgbClr val="3B43A8"/>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3752216" y="3973012"/>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3752216" y="4078720"/>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a:off x="3752216" y="3870871"/>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a:off x="3752216" y="3751305"/>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88" name="Straight Connector 87"/>
            <p:cNvCxnSpPr/>
            <p:nvPr/>
          </p:nvCxnSpPr>
          <p:spPr>
            <a:xfrm>
              <a:off x="3752216" y="3536330"/>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89" name="Straight Connector 88"/>
            <p:cNvCxnSpPr/>
            <p:nvPr/>
          </p:nvCxnSpPr>
          <p:spPr>
            <a:xfrm>
              <a:off x="3752216" y="3422231"/>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90" name="Straight Connector 89"/>
            <p:cNvCxnSpPr/>
            <p:nvPr/>
          </p:nvCxnSpPr>
          <p:spPr>
            <a:xfrm>
              <a:off x="3752216" y="323221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91" name="Straight Connector 90"/>
            <p:cNvCxnSpPr/>
            <p:nvPr/>
          </p:nvCxnSpPr>
          <p:spPr>
            <a:xfrm>
              <a:off x="3752216" y="3097197"/>
              <a:ext cx="0" cy="91440"/>
            </a:xfrm>
            <a:prstGeom prst="line">
              <a:avLst/>
            </a:prstGeom>
            <a:ln w="38100" cmpd="sng">
              <a:solidFill>
                <a:srgbClr val="631112"/>
              </a:solidFill>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a:off x="5890668" y="5187060"/>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3" name="Straight Connector 92"/>
            <p:cNvCxnSpPr/>
            <p:nvPr/>
          </p:nvCxnSpPr>
          <p:spPr>
            <a:xfrm>
              <a:off x="5890668" y="4969726"/>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a:off x="3748463" y="4976860"/>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5" name="Straight Connector 94"/>
            <p:cNvCxnSpPr/>
            <p:nvPr/>
          </p:nvCxnSpPr>
          <p:spPr>
            <a:xfrm>
              <a:off x="3748463" y="5187060"/>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6" name="Straight Connector 95"/>
            <p:cNvCxnSpPr/>
            <p:nvPr/>
          </p:nvCxnSpPr>
          <p:spPr>
            <a:xfrm>
              <a:off x="3748463" y="5401108"/>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7" name="Straight Connector 96"/>
            <p:cNvCxnSpPr/>
            <p:nvPr/>
          </p:nvCxnSpPr>
          <p:spPr>
            <a:xfrm>
              <a:off x="7574967" y="5401108"/>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8" name="Straight Connector 97"/>
            <p:cNvCxnSpPr/>
            <p:nvPr/>
          </p:nvCxnSpPr>
          <p:spPr>
            <a:xfrm>
              <a:off x="7574967" y="4980427"/>
              <a:ext cx="0" cy="91440"/>
            </a:xfrm>
            <a:prstGeom prst="line">
              <a:avLst/>
            </a:prstGeom>
            <a:ln w="381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3" name="TextBox 102"/>
            <p:cNvSpPr txBox="1"/>
            <p:nvPr/>
          </p:nvSpPr>
          <p:spPr>
            <a:xfrm>
              <a:off x="4934158" y="4450216"/>
              <a:ext cx="129311" cy="126845"/>
            </a:xfrm>
            <a:prstGeom prst="rect">
              <a:avLst/>
            </a:prstGeom>
            <a:solidFill>
              <a:schemeClr val="accent1">
                <a:lumMod val="20000"/>
                <a:lumOff val="80000"/>
              </a:schemeClr>
            </a:solidFill>
          </p:spPr>
          <p:txBody>
            <a:bodyPr wrap="square" rtlCol="0">
              <a:spAutoFit/>
            </a:bodyPr>
            <a:lstStyle/>
            <a:p>
              <a:pPr algn="ctr"/>
              <a:endParaRPr lang="en-US" sz="1200" b="1" dirty="0">
                <a:latin typeface="Arial"/>
                <a:cs typeface="Arial"/>
              </a:endParaRPr>
            </a:p>
          </p:txBody>
        </p:sp>
      </p:grpSp>
      <p:sp>
        <p:nvSpPr>
          <p:cNvPr id="104" name="TextBox 103"/>
          <p:cNvSpPr txBox="1"/>
          <p:nvPr/>
        </p:nvSpPr>
        <p:spPr>
          <a:xfrm>
            <a:off x="3532183" y="2095384"/>
            <a:ext cx="295799" cy="276999"/>
          </a:xfrm>
          <a:prstGeom prst="rect">
            <a:avLst/>
          </a:prstGeom>
          <a:solidFill>
            <a:schemeClr val="bg1">
              <a:lumMod val="50000"/>
            </a:schemeClr>
          </a:solidFill>
        </p:spPr>
        <p:txBody>
          <a:bodyPr wrap="none" rtlCol="0">
            <a:spAutoFit/>
          </a:bodyPr>
          <a:lstStyle/>
          <a:p>
            <a:pPr algn="ctr"/>
            <a:r>
              <a:rPr lang="en-US" sz="1200" dirty="0" smtClean="0">
                <a:solidFill>
                  <a:schemeClr val="bg2"/>
                </a:solidFill>
                <a:latin typeface="Arial"/>
                <a:cs typeface="Arial"/>
              </a:rPr>
              <a:t>N</a:t>
            </a:r>
            <a:endParaRPr lang="en-US" sz="1200" dirty="0">
              <a:solidFill>
                <a:schemeClr val="bg2"/>
              </a:solidFill>
              <a:latin typeface="Arial"/>
              <a:cs typeface="Arial"/>
            </a:endParaRPr>
          </a:p>
        </p:txBody>
      </p:sp>
      <p:sp>
        <p:nvSpPr>
          <p:cNvPr id="106" name="TextBox 105"/>
          <p:cNvSpPr txBox="1"/>
          <p:nvPr/>
        </p:nvSpPr>
        <p:spPr>
          <a:xfrm>
            <a:off x="6919448" y="2095384"/>
            <a:ext cx="295799" cy="276999"/>
          </a:xfrm>
          <a:prstGeom prst="rect">
            <a:avLst/>
          </a:prstGeom>
          <a:solidFill>
            <a:schemeClr val="bg1">
              <a:lumMod val="50000"/>
            </a:schemeClr>
          </a:solidFill>
        </p:spPr>
        <p:txBody>
          <a:bodyPr wrap="none" rtlCol="0">
            <a:spAutoFit/>
          </a:bodyPr>
          <a:lstStyle/>
          <a:p>
            <a:pPr algn="ctr"/>
            <a:r>
              <a:rPr lang="en-US" sz="1200" dirty="0" smtClean="0">
                <a:solidFill>
                  <a:schemeClr val="bg2"/>
                </a:solidFill>
                <a:latin typeface="Arial"/>
                <a:cs typeface="Arial"/>
              </a:rPr>
              <a:t>N</a:t>
            </a:r>
            <a:endParaRPr lang="en-US" sz="1200" dirty="0">
              <a:solidFill>
                <a:schemeClr val="bg2"/>
              </a:solidFill>
              <a:latin typeface="Arial"/>
              <a:cs typeface="Arial"/>
            </a:endParaRPr>
          </a:p>
        </p:txBody>
      </p:sp>
      <p:grpSp>
        <p:nvGrpSpPr>
          <p:cNvPr id="115" name="Group 114"/>
          <p:cNvGrpSpPr/>
          <p:nvPr/>
        </p:nvGrpSpPr>
        <p:grpSpPr>
          <a:xfrm>
            <a:off x="2974259" y="1531471"/>
            <a:ext cx="1171918" cy="840913"/>
            <a:chOff x="2974259" y="1531471"/>
            <a:chExt cx="1171918" cy="840913"/>
          </a:xfrm>
        </p:grpSpPr>
        <p:grpSp>
          <p:nvGrpSpPr>
            <p:cNvPr id="113" name="Group 112"/>
            <p:cNvGrpSpPr/>
            <p:nvPr/>
          </p:nvGrpSpPr>
          <p:grpSpPr>
            <a:xfrm>
              <a:off x="2974259" y="1800412"/>
              <a:ext cx="1171918" cy="571972"/>
              <a:chOff x="2974259" y="1800412"/>
              <a:chExt cx="1171918" cy="571972"/>
            </a:xfrm>
          </p:grpSpPr>
          <p:cxnSp>
            <p:nvCxnSpPr>
              <p:cNvPr id="108" name="Straight Connector 107"/>
              <p:cNvCxnSpPr/>
              <p:nvPr/>
            </p:nvCxnSpPr>
            <p:spPr>
              <a:xfrm flipH="1" flipV="1">
                <a:off x="3532183" y="1800412"/>
                <a:ext cx="613994" cy="571972"/>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110" name="Straight Connector 109"/>
              <p:cNvCxnSpPr/>
              <p:nvPr/>
            </p:nvCxnSpPr>
            <p:spPr>
              <a:xfrm flipV="1">
                <a:off x="2974259" y="1800412"/>
                <a:ext cx="557924" cy="57197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14" name="TextBox 113"/>
            <p:cNvSpPr txBox="1"/>
            <p:nvPr/>
          </p:nvSpPr>
          <p:spPr>
            <a:xfrm>
              <a:off x="3148691" y="1531471"/>
              <a:ext cx="773419" cy="307777"/>
            </a:xfrm>
            <a:prstGeom prst="rect">
              <a:avLst/>
            </a:prstGeom>
            <a:noFill/>
          </p:spPr>
          <p:txBody>
            <a:bodyPr wrap="none" rtlCol="0">
              <a:spAutoFit/>
            </a:bodyPr>
            <a:lstStyle/>
            <a:p>
              <a:r>
                <a:rPr lang="en-US" sz="1400" b="1" dirty="0" smtClean="0">
                  <a:latin typeface="Arial"/>
                  <a:cs typeface="Arial"/>
                </a:rPr>
                <a:t>Blocks</a:t>
              </a:r>
              <a:endParaRPr lang="en-US" sz="1400" b="1" dirty="0">
                <a:latin typeface="Arial"/>
                <a:cs typeface="Arial"/>
              </a:endParaRPr>
            </a:p>
          </p:txBody>
        </p:sp>
      </p:grpSp>
      <p:grpSp>
        <p:nvGrpSpPr>
          <p:cNvPr id="116" name="Group 115"/>
          <p:cNvGrpSpPr/>
          <p:nvPr/>
        </p:nvGrpSpPr>
        <p:grpSpPr>
          <a:xfrm>
            <a:off x="4807397" y="1531471"/>
            <a:ext cx="1171918" cy="840913"/>
            <a:chOff x="2974259" y="1531471"/>
            <a:chExt cx="1171918" cy="840913"/>
          </a:xfrm>
        </p:grpSpPr>
        <p:grpSp>
          <p:nvGrpSpPr>
            <p:cNvPr id="117" name="Group 116"/>
            <p:cNvGrpSpPr/>
            <p:nvPr/>
          </p:nvGrpSpPr>
          <p:grpSpPr>
            <a:xfrm>
              <a:off x="2974259" y="1800412"/>
              <a:ext cx="1171918" cy="571972"/>
              <a:chOff x="2974259" y="1800412"/>
              <a:chExt cx="1171918" cy="571972"/>
            </a:xfrm>
          </p:grpSpPr>
          <p:cxnSp>
            <p:nvCxnSpPr>
              <p:cNvPr id="119" name="Straight Connector 118"/>
              <p:cNvCxnSpPr/>
              <p:nvPr/>
            </p:nvCxnSpPr>
            <p:spPr>
              <a:xfrm flipH="1" flipV="1">
                <a:off x="3532183" y="1800412"/>
                <a:ext cx="613994" cy="571972"/>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flipV="1">
                <a:off x="2974259" y="1800412"/>
                <a:ext cx="557924" cy="57197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18" name="TextBox 117"/>
            <p:cNvSpPr txBox="1"/>
            <p:nvPr/>
          </p:nvSpPr>
          <p:spPr>
            <a:xfrm>
              <a:off x="3148691" y="1531471"/>
              <a:ext cx="773419" cy="307777"/>
            </a:xfrm>
            <a:prstGeom prst="rect">
              <a:avLst/>
            </a:prstGeom>
            <a:noFill/>
          </p:spPr>
          <p:txBody>
            <a:bodyPr wrap="none" rtlCol="0">
              <a:spAutoFit/>
            </a:bodyPr>
            <a:lstStyle/>
            <a:p>
              <a:r>
                <a:rPr lang="en-US" sz="1400" b="1" dirty="0" smtClean="0">
                  <a:latin typeface="Arial"/>
                  <a:cs typeface="Arial"/>
                </a:rPr>
                <a:t>Blocks</a:t>
              </a:r>
              <a:endParaRPr lang="en-US" sz="1400" b="1" dirty="0">
                <a:latin typeface="Arial"/>
                <a:cs typeface="Arial"/>
              </a:endParaRPr>
            </a:p>
          </p:txBody>
        </p:sp>
      </p:grpSp>
      <p:grpSp>
        <p:nvGrpSpPr>
          <p:cNvPr id="121" name="Group 120"/>
          <p:cNvGrpSpPr/>
          <p:nvPr/>
        </p:nvGrpSpPr>
        <p:grpSpPr>
          <a:xfrm>
            <a:off x="6629288" y="1531471"/>
            <a:ext cx="1171918" cy="840913"/>
            <a:chOff x="2974259" y="1531471"/>
            <a:chExt cx="1171918" cy="840913"/>
          </a:xfrm>
        </p:grpSpPr>
        <p:grpSp>
          <p:nvGrpSpPr>
            <p:cNvPr id="122" name="Group 121"/>
            <p:cNvGrpSpPr/>
            <p:nvPr/>
          </p:nvGrpSpPr>
          <p:grpSpPr>
            <a:xfrm>
              <a:off x="2974259" y="1800412"/>
              <a:ext cx="1171918" cy="571972"/>
              <a:chOff x="2974259" y="1800412"/>
              <a:chExt cx="1171918" cy="571972"/>
            </a:xfrm>
          </p:grpSpPr>
          <p:cxnSp>
            <p:nvCxnSpPr>
              <p:cNvPr id="124" name="Straight Connector 123"/>
              <p:cNvCxnSpPr/>
              <p:nvPr/>
            </p:nvCxnSpPr>
            <p:spPr>
              <a:xfrm flipH="1" flipV="1">
                <a:off x="3532183" y="1800412"/>
                <a:ext cx="613994" cy="571972"/>
              </a:xfrm>
              <a:prstGeom prst="line">
                <a:avLst/>
              </a:prstGeom>
              <a:ln>
                <a:solidFill>
                  <a:srgbClr val="000000"/>
                </a:solidFill>
              </a:ln>
              <a:effectLst/>
            </p:spPr>
            <p:style>
              <a:lnRef idx="2">
                <a:schemeClr val="accent1"/>
              </a:lnRef>
              <a:fillRef idx="0">
                <a:schemeClr val="accent1"/>
              </a:fillRef>
              <a:effectRef idx="1">
                <a:schemeClr val="accent1"/>
              </a:effectRef>
              <a:fontRef idx="minor">
                <a:schemeClr val="tx1"/>
              </a:fontRef>
            </p:style>
          </p:cxnSp>
          <p:cxnSp>
            <p:nvCxnSpPr>
              <p:cNvPr id="125" name="Straight Connector 124"/>
              <p:cNvCxnSpPr/>
              <p:nvPr/>
            </p:nvCxnSpPr>
            <p:spPr>
              <a:xfrm flipV="1">
                <a:off x="2974259" y="1800412"/>
                <a:ext cx="557924" cy="571972"/>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23" name="TextBox 122"/>
            <p:cNvSpPr txBox="1"/>
            <p:nvPr/>
          </p:nvSpPr>
          <p:spPr>
            <a:xfrm>
              <a:off x="3148691" y="1531471"/>
              <a:ext cx="773419" cy="307777"/>
            </a:xfrm>
            <a:prstGeom prst="rect">
              <a:avLst/>
            </a:prstGeom>
            <a:noFill/>
          </p:spPr>
          <p:txBody>
            <a:bodyPr wrap="none" rtlCol="0">
              <a:spAutoFit/>
            </a:bodyPr>
            <a:lstStyle/>
            <a:p>
              <a:r>
                <a:rPr lang="en-US" sz="1400" b="1" dirty="0" smtClean="0">
                  <a:latin typeface="Arial"/>
                  <a:cs typeface="Arial"/>
                </a:rPr>
                <a:t>Blocks</a:t>
              </a:r>
              <a:endParaRPr lang="en-US" sz="1400" b="1" dirty="0">
                <a:latin typeface="Arial"/>
                <a:cs typeface="Arial"/>
              </a:endParaRPr>
            </a:p>
          </p:txBody>
        </p:sp>
      </p:grpSp>
      <p:sp>
        <p:nvSpPr>
          <p:cNvPr id="105" name="TextBox 104"/>
          <p:cNvSpPr txBox="1"/>
          <p:nvPr/>
        </p:nvSpPr>
        <p:spPr>
          <a:xfrm>
            <a:off x="4870527" y="2095384"/>
            <a:ext cx="295799" cy="276999"/>
          </a:xfrm>
          <a:prstGeom prst="rect">
            <a:avLst/>
          </a:prstGeom>
          <a:solidFill>
            <a:schemeClr val="bg1">
              <a:lumMod val="50000"/>
            </a:schemeClr>
          </a:solidFill>
        </p:spPr>
        <p:txBody>
          <a:bodyPr wrap="none" rtlCol="0">
            <a:spAutoFit/>
          </a:bodyPr>
          <a:lstStyle/>
          <a:p>
            <a:pPr algn="ctr"/>
            <a:r>
              <a:rPr lang="en-US" sz="1200" dirty="0" smtClean="0">
                <a:solidFill>
                  <a:schemeClr val="bg2"/>
                </a:solidFill>
                <a:latin typeface="Arial"/>
                <a:cs typeface="Arial"/>
              </a:rPr>
              <a:t>N</a:t>
            </a:r>
            <a:endParaRPr lang="en-US" sz="1200" dirty="0">
              <a:solidFill>
                <a:schemeClr val="bg2"/>
              </a:solidFill>
              <a:latin typeface="Arial"/>
              <a:cs typeface="Arial"/>
            </a:endParaRPr>
          </a:p>
        </p:txBody>
      </p:sp>
      <p:sp>
        <p:nvSpPr>
          <p:cNvPr id="130" name="TextBox 129"/>
          <p:cNvSpPr txBox="1"/>
          <p:nvPr/>
        </p:nvSpPr>
        <p:spPr>
          <a:xfrm rot="17965143">
            <a:off x="202983" y="2883202"/>
            <a:ext cx="1390124" cy="369332"/>
          </a:xfrm>
          <a:prstGeom prst="rect">
            <a:avLst/>
          </a:prstGeom>
          <a:noFill/>
        </p:spPr>
        <p:txBody>
          <a:bodyPr wrap="none" rtlCol="0">
            <a:spAutoFit/>
          </a:bodyPr>
          <a:lstStyle/>
          <a:p>
            <a:r>
              <a:rPr lang="en-US" dirty="0" smtClean="0">
                <a:solidFill>
                  <a:srgbClr val="008000"/>
                </a:solidFill>
                <a:latin typeface="Arial"/>
                <a:cs typeface="Arial"/>
              </a:rPr>
              <a:t>Influence of</a:t>
            </a:r>
            <a:endParaRPr lang="en-US" dirty="0">
              <a:solidFill>
                <a:srgbClr val="008000"/>
              </a:solidFill>
              <a:latin typeface="Arial"/>
              <a:cs typeface="Arial"/>
            </a:endParaRPr>
          </a:p>
        </p:txBody>
      </p:sp>
    </p:spTree>
    <p:extLst>
      <p:ext uri="{BB962C8B-B14F-4D97-AF65-F5344CB8AC3E}">
        <p14:creationId xmlns:p14="http://schemas.microsoft.com/office/powerpoint/2010/main" val="217003544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ound Same Side Corner Rectangle 54"/>
          <p:cNvSpPr/>
          <p:nvPr/>
        </p:nvSpPr>
        <p:spPr>
          <a:xfrm rot="5400000">
            <a:off x="3344604" y="-2012250"/>
            <a:ext cx="2824098" cy="9551636"/>
          </a:xfrm>
          <a:prstGeom prst="round2SameRect">
            <a:avLst/>
          </a:prstGeom>
          <a:solidFill>
            <a:srgbClr val="34FF28">
              <a:alpha val="2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Arial"/>
              <a:cs typeface="Arial"/>
            </a:endParaRPr>
          </a:p>
        </p:txBody>
      </p:sp>
      <p:sp>
        <p:nvSpPr>
          <p:cNvPr id="56" name="Round Same Side Corner Rectangle 55"/>
          <p:cNvSpPr/>
          <p:nvPr/>
        </p:nvSpPr>
        <p:spPr>
          <a:xfrm rot="5400000">
            <a:off x="4271139" y="-3655811"/>
            <a:ext cx="717027" cy="9297635"/>
          </a:xfrm>
          <a:prstGeom prst="round2SameRect">
            <a:avLst/>
          </a:prstGeom>
          <a:solidFill>
            <a:schemeClr val="tx2">
              <a:lumMod val="60000"/>
              <a:lumOff val="40000"/>
              <a:alpha val="2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Arial"/>
              <a:cs typeface="Arial"/>
            </a:endParaRPr>
          </a:p>
        </p:txBody>
      </p:sp>
      <p:sp>
        <p:nvSpPr>
          <p:cNvPr id="60" name="Round Same Side Corner Rectangle 59"/>
          <p:cNvSpPr/>
          <p:nvPr/>
        </p:nvSpPr>
        <p:spPr>
          <a:xfrm rot="5400000">
            <a:off x="3989220" y="1081090"/>
            <a:ext cx="1758979" cy="9775753"/>
          </a:xfrm>
          <a:prstGeom prst="round2SameRect">
            <a:avLst/>
          </a:prstGeom>
          <a:solidFill>
            <a:srgbClr val="000000">
              <a:alpha val="2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Arial"/>
              <a:cs typeface="Arial"/>
            </a:endParaRPr>
          </a:p>
        </p:txBody>
      </p:sp>
      <p:sp>
        <p:nvSpPr>
          <p:cNvPr id="2" name="Title 1"/>
          <p:cNvSpPr>
            <a:spLocks noGrp="1"/>
          </p:cNvSpPr>
          <p:nvPr>
            <p:ph type="title"/>
          </p:nvPr>
        </p:nvSpPr>
        <p:spPr>
          <a:xfrm>
            <a:off x="457200" y="-235122"/>
            <a:ext cx="8229600" cy="1143000"/>
          </a:xfrm>
        </p:spPr>
        <p:txBody>
          <a:bodyPr>
            <a:normAutofit/>
          </a:bodyPr>
          <a:lstStyle/>
          <a:p>
            <a:r>
              <a:rPr lang="en-US" sz="3000" b="1" dirty="0" smtClean="0">
                <a:latin typeface="Arial"/>
                <a:cs typeface="Arial"/>
              </a:rPr>
              <a:t>Influence of Selection Analysis Pipeline</a:t>
            </a:r>
            <a:endParaRPr lang="en-US" sz="3000" b="1" dirty="0">
              <a:latin typeface="Arial"/>
              <a:cs typeface="Arial"/>
            </a:endParaRPr>
          </a:p>
        </p:txBody>
      </p:sp>
      <p:sp>
        <p:nvSpPr>
          <p:cNvPr id="4" name="TextBox 3"/>
          <p:cNvSpPr txBox="1"/>
          <p:nvPr/>
        </p:nvSpPr>
        <p:spPr>
          <a:xfrm>
            <a:off x="1571537" y="631398"/>
            <a:ext cx="5917305" cy="338554"/>
          </a:xfrm>
          <a:prstGeom prst="rect">
            <a:avLst/>
          </a:prstGeom>
          <a:noFill/>
        </p:spPr>
        <p:txBody>
          <a:bodyPr wrap="none" rtlCol="0">
            <a:spAutoFit/>
          </a:bodyPr>
          <a:lstStyle/>
          <a:p>
            <a:pPr algn="ctr"/>
            <a:r>
              <a:rPr lang="en-US" sz="1600" dirty="0" smtClean="0">
                <a:latin typeface="Arial"/>
                <a:cs typeface="Arial"/>
              </a:rPr>
              <a:t>Differential Expressed Genes (Human genes relative to Chimp)</a:t>
            </a:r>
            <a:endParaRPr lang="en-US" sz="1600" dirty="0">
              <a:latin typeface="Arial"/>
              <a:cs typeface="Arial"/>
            </a:endParaRPr>
          </a:p>
        </p:txBody>
      </p:sp>
      <p:sp>
        <p:nvSpPr>
          <p:cNvPr id="5" name="TextBox 4"/>
          <p:cNvSpPr txBox="1"/>
          <p:nvPr/>
        </p:nvSpPr>
        <p:spPr>
          <a:xfrm>
            <a:off x="2103083" y="1576895"/>
            <a:ext cx="4854213" cy="338554"/>
          </a:xfrm>
          <a:prstGeom prst="rect">
            <a:avLst/>
          </a:prstGeom>
          <a:noFill/>
        </p:spPr>
        <p:txBody>
          <a:bodyPr wrap="none" rtlCol="0">
            <a:spAutoFit/>
          </a:bodyPr>
          <a:lstStyle/>
          <a:p>
            <a:pPr algn="ctr"/>
            <a:r>
              <a:rPr lang="en-US" sz="1600" dirty="0" smtClean="0">
                <a:latin typeface="Arial"/>
                <a:cs typeface="Arial"/>
              </a:rPr>
              <a:t>Statistically significant (False Discovery Rate &lt; 5%)</a:t>
            </a:r>
          </a:p>
        </p:txBody>
      </p:sp>
      <p:sp>
        <p:nvSpPr>
          <p:cNvPr id="6" name="TextBox 5"/>
          <p:cNvSpPr txBox="1"/>
          <p:nvPr/>
        </p:nvSpPr>
        <p:spPr>
          <a:xfrm>
            <a:off x="2166452" y="2252939"/>
            <a:ext cx="4727476" cy="338554"/>
          </a:xfrm>
          <a:prstGeom prst="rect">
            <a:avLst/>
          </a:prstGeom>
          <a:noFill/>
        </p:spPr>
        <p:txBody>
          <a:bodyPr wrap="none" rtlCol="0">
            <a:spAutoFit/>
          </a:bodyPr>
          <a:lstStyle/>
          <a:p>
            <a:pPr algn="ctr"/>
            <a:r>
              <a:rPr lang="en-US" sz="1600" dirty="0" smtClean="0">
                <a:latin typeface="Arial"/>
                <a:cs typeface="Arial"/>
              </a:rPr>
              <a:t>Tissue-enriched genes (The Human Protein Atlas)</a:t>
            </a:r>
          </a:p>
        </p:txBody>
      </p:sp>
      <p:sp>
        <p:nvSpPr>
          <p:cNvPr id="7" name="TextBox 6"/>
          <p:cNvSpPr txBox="1"/>
          <p:nvPr/>
        </p:nvSpPr>
        <p:spPr>
          <a:xfrm>
            <a:off x="5553316" y="3239044"/>
            <a:ext cx="1370888" cy="338554"/>
          </a:xfrm>
          <a:prstGeom prst="rect">
            <a:avLst/>
          </a:prstGeom>
          <a:noFill/>
        </p:spPr>
        <p:txBody>
          <a:bodyPr wrap="none" rtlCol="0">
            <a:spAutoFit/>
          </a:bodyPr>
          <a:lstStyle/>
          <a:p>
            <a:pPr algn="ctr"/>
            <a:r>
              <a:rPr lang="en-US" sz="1600" dirty="0" smtClean="0">
                <a:latin typeface="Arial"/>
                <a:cs typeface="Arial"/>
              </a:rPr>
              <a:t>Up-regulated</a:t>
            </a:r>
            <a:endParaRPr lang="en-US" sz="1600" dirty="0">
              <a:latin typeface="Arial"/>
              <a:cs typeface="Arial"/>
            </a:endParaRPr>
          </a:p>
        </p:txBody>
      </p:sp>
      <p:sp>
        <p:nvSpPr>
          <p:cNvPr id="8" name="TextBox 7"/>
          <p:cNvSpPr txBox="1"/>
          <p:nvPr/>
        </p:nvSpPr>
        <p:spPr>
          <a:xfrm>
            <a:off x="2136715" y="3230404"/>
            <a:ext cx="1633180" cy="338554"/>
          </a:xfrm>
          <a:prstGeom prst="rect">
            <a:avLst/>
          </a:prstGeom>
          <a:noFill/>
        </p:spPr>
        <p:txBody>
          <a:bodyPr wrap="none" rtlCol="0">
            <a:spAutoFit/>
          </a:bodyPr>
          <a:lstStyle/>
          <a:p>
            <a:pPr algn="ctr"/>
            <a:r>
              <a:rPr lang="en-US" sz="1600" dirty="0" smtClean="0">
                <a:latin typeface="Arial"/>
                <a:cs typeface="Arial"/>
              </a:rPr>
              <a:t>Down-regulated</a:t>
            </a:r>
            <a:endParaRPr lang="en-US" sz="1600" dirty="0">
              <a:latin typeface="Arial"/>
              <a:cs typeface="Arial"/>
            </a:endParaRPr>
          </a:p>
        </p:txBody>
      </p:sp>
      <p:cxnSp>
        <p:nvCxnSpPr>
          <p:cNvPr id="14" name="Straight Arrow Connector 13"/>
          <p:cNvCxnSpPr>
            <a:stCxn id="4" idx="2"/>
            <a:endCxn id="5" idx="0"/>
          </p:cNvCxnSpPr>
          <p:nvPr/>
        </p:nvCxnSpPr>
        <p:spPr>
          <a:xfrm>
            <a:off x="4530190" y="969952"/>
            <a:ext cx="0" cy="606943"/>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4530189" y="1928670"/>
            <a:ext cx="1" cy="305965"/>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grpSp>
        <p:nvGrpSpPr>
          <p:cNvPr id="28" name="Group 27"/>
          <p:cNvGrpSpPr/>
          <p:nvPr/>
        </p:nvGrpSpPr>
        <p:grpSpPr>
          <a:xfrm>
            <a:off x="3213954" y="2622270"/>
            <a:ext cx="2686934" cy="495989"/>
            <a:chOff x="3213954" y="3013364"/>
            <a:chExt cx="2686934" cy="580876"/>
          </a:xfrm>
        </p:grpSpPr>
        <p:cxnSp>
          <p:nvCxnSpPr>
            <p:cNvPr id="16" name="Straight Arrow Connector 15"/>
            <p:cNvCxnSpPr/>
            <p:nvPr/>
          </p:nvCxnSpPr>
          <p:spPr>
            <a:xfrm flipH="1">
              <a:off x="3213954" y="3100250"/>
              <a:ext cx="1333515" cy="493990"/>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4530189" y="3100250"/>
              <a:ext cx="1370699" cy="493990"/>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4533195" y="3013364"/>
              <a:ext cx="0" cy="97039"/>
            </a:xfrm>
            <a:prstGeom prst="line">
              <a:avLst/>
            </a:prstGeom>
            <a:ln w="38100" cmpd="sng">
              <a:solidFill>
                <a:srgbClr val="000000"/>
              </a:solidFill>
            </a:ln>
            <a:effectLst/>
          </p:spPr>
          <p:style>
            <a:lnRef idx="2">
              <a:schemeClr val="accent1"/>
            </a:lnRef>
            <a:fillRef idx="0">
              <a:schemeClr val="accent1"/>
            </a:fillRef>
            <a:effectRef idx="1">
              <a:schemeClr val="accent1"/>
            </a:effectRef>
            <a:fontRef idx="minor">
              <a:schemeClr val="tx1"/>
            </a:fontRef>
          </p:style>
        </p:cxnSp>
      </p:grpSp>
      <p:cxnSp>
        <p:nvCxnSpPr>
          <p:cNvPr id="25" name="Straight Arrow Connector 24"/>
          <p:cNvCxnSpPr/>
          <p:nvPr/>
        </p:nvCxnSpPr>
        <p:spPr>
          <a:xfrm>
            <a:off x="2953305" y="3582720"/>
            <a:ext cx="1202371" cy="493990"/>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7" idx="2"/>
          </p:cNvCxnSpPr>
          <p:nvPr/>
        </p:nvCxnSpPr>
        <p:spPr>
          <a:xfrm flipH="1">
            <a:off x="5166518" y="3577598"/>
            <a:ext cx="1072242" cy="524768"/>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sp>
        <p:nvSpPr>
          <p:cNvPr id="48" name="TextBox 47"/>
          <p:cNvSpPr txBox="1"/>
          <p:nvPr/>
        </p:nvSpPr>
        <p:spPr>
          <a:xfrm>
            <a:off x="-29559" y="2478232"/>
            <a:ext cx="1297476" cy="769441"/>
          </a:xfrm>
          <a:prstGeom prst="rect">
            <a:avLst/>
          </a:prstGeom>
          <a:noFill/>
        </p:spPr>
        <p:txBody>
          <a:bodyPr wrap="none" rtlCol="0">
            <a:spAutoFit/>
          </a:bodyPr>
          <a:lstStyle/>
          <a:p>
            <a:pPr algn="ctr"/>
            <a:r>
              <a:rPr lang="en-US" sz="2200" b="1" dirty="0" smtClean="0">
                <a:latin typeface="Arial"/>
                <a:cs typeface="Arial"/>
              </a:rPr>
              <a:t>Data</a:t>
            </a:r>
          </a:p>
          <a:p>
            <a:pPr algn="ctr"/>
            <a:r>
              <a:rPr lang="en-US" sz="2200" b="1" dirty="0" smtClean="0">
                <a:latin typeface="Arial"/>
                <a:cs typeface="Arial"/>
              </a:rPr>
              <a:t>Filtering</a:t>
            </a:r>
            <a:endParaRPr lang="en-US" sz="2200" b="1" dirty="0">
              <a:latin typeface="Arial"/>
              <a:cs typeface="Arial"/>
            </a:endParaRPr>
          </a:p>
        </p:txBody>
      </p:sp>
      <p:sp>
        <p:nvSpPr>
          <p:cNvPr id="49" name="TextBox 48"/>
          <p:cNvSpPr txBox="1"/>
          <p:nvPr/>
        </p:nvSpPr>
        <p:spPr>
          <a:xfrm>
            <a:off x="-29559" y="565562"/>
            <a:ext cx="1375998" cy="430887"/>
          </a:xfrm>
          <a:prstGeom prst="rect">
            <a:avLst/>
          </a:prstGeom>
          <a:noFill/>
        </p:spPr>
        <p:txBody>
          <a:bodyPr wrap="none" rtlCol="0">
            <a:spAutoFit/>
          </a:bodyPr>
          <a:lstStyle/>
          <a:p>
            <a:pPr algn="ctr"/>
            <a:r>
              <a:rPr lang="en-US" sz="2200" b="1" dirty="0" smtClean="0">
                <a:latin typeface="Arial"/>
                <a:cs typeface="Arial"/>
              </a:rPr>
              <a:t>RNA-seq</a:t>
            </a:r>
            <a:endParaRPr lang="en-US" sz="2200" b="1" dirty="0">
              <a:latin typeface="Arial"/>
              <a:cs typeface="Arial"/>
            </a:endParaRPr>
          </a:p>
        </p:txBody>
      </p:sp>
      <p:grpSp>
        <p:nvGrpSpPr>
          <p:cNvPr id="3" name="Group 2"/>
          <p:cNvGrpSpPr/>
          <p:nvPr/>
        </p:nvGrpSpPr>
        <p:grpSpPr>
          <a:xfrm>
            <a:off x="-61035" y="5414969"/>
            <a:ext cx="7652492" cy="1107996"/>
            <a:chOff x="-61035" y="4413756"/>
            <a:chExt cx="7652492" cy="1107996"/>
          </a:xfrm>
        </p:grpSpPr>
        <p:sp>
          <p:nvSpPr>
            <p:cNvPr id="9" name="TextBox 8"/>
            <p:cNvSpPr txBox="1"/>
            <p:nvPr/>
          </p:nvSpPr>
          <p:spPr>
            <a:xfrm>
              <a:off x="1751134" y="4445901"/>
              <a:ext cx="5840323" cy="784830"/>
            </a:xfrm>
            <a:prstGeom prst="rect">
              <a:avLst/>
            </a:prstGeom>
            <a:noFill/>
          </p:spPr>
          <p:txBody>
            <a:bodyPr wrap="none" rtlCol="0">
              <a:spAutoFit/>
            </a:bodyPr>
            <a:lstStyle/>
            <a:p>
              <a:pPr algn="ctr"/>
              <a:r>
                <a:rPr lang="en-US" sz="1500" dirty="0" smtClean="0">
                  <a:latin typeface="Arial"/>
                  <a:cs typeface="Arial"/>
                </a:rPr>
                <a:t>INSIGHT </a:t>
              </a:r>
            </a:p>
            <a:p>
              <a:pPr algn="ctr"/>
              <a:r>
                <a:rPr lang="en-US" sz="1500" dirty="0" smtClean="0">
                  <a:latin typeface="Arial"/>
                  <a:cs typeface="Arial"/>
                </a:rPr>
                <a:t>(</a:t>
              </a:r>
              <a:r>
                <a:rPr lang="en-US" sz="1500" dirty="0" err="1">
                  <a:latin typeface="Arial"/>
                  <a:cs typeface="Arial"/>
                </a:rPr>
                <a:t>precomputed</a:t>
              </a:r>
              <a:r>
                <a:rPr lang="en-US" sz="1500" dirty="0">
                  <a:latin typeface="Arial"/>
                  <a:cs typeface="Arial"/>
                </a:rPr>
                <a:t> summaries of human </a:t>
              </a:r>
              <a:r>
                <a:rPr lang="en-US" sz="1500" dirty="0" smtClean="0">
                  <a:latin typeface="Arial"/>
                  <a:cs typeface="Arial"/>
                </a:rPr>
                <a:t>polymorphism on transcription </a:t>
              </a:r>
            </a:p>
            <a:p>
              <a:pPr algn="ctr"/>
              <a:r>
                <a:rPr lang="en-US" sz="1500" dirty="0" smtClean="0">
                  <a:latin typeface="Arial"/>
                  <a:cs typeface="Arial"/>
                </a:rPr>
                <a:t>factor </a:t>
              </a:r>
              <a:r>
                <a:rPr lang="en-US" sz="1500" dirty="0">
                  <a:latin typeface="Arial"/>
                  <a:cs typeface="Arial"/>
                </a:rPr>
                <a:t>binding </a:t>
              </a:r>
              <a:r>
                <a:rPr lang="en-US" sz="1500" dirty="0" smtClean="0">
                  <a:latin typeface="Arial"/>
                  <a:cs typeface="Arial"/>
                </a:rPr>
                <a:t>sites for 55 diverse human genomes) </a:t>
              </a:r>
              <a:endParaRPr lang="en-US" sz="1500" dirty="0">
                <a:latin typeface="Arial"/>
                <a:cs typeface="Arial"/>
              </a:endParaRPr>
            </a:p>
          </p:txBody>
        </p:sp>
        <p:sp>
          <p:nvSpPr>
            <p:cNvPr id="50" name="TextBox 49"/>
            <p:cNvSpPr txBox="1"/>
            <p:nvPr/>
          </p:nvSpPr>
          <p:spPr>
            <a:xfrm>
              <a:off x="-61035" y="4413756"/>
              <a:ext cx="1438953" cy="1107996"/>
            </a:xfrm>
            <a:prstGeom prst="rect">
              <a:avLst/>
            </a:prstGeom>
            <a:noFill/>
          </p:spPr>
          <p:txBody>
            <a:bodyPr wrap="none" rtlCol="0">
              <a:spAutoFit/>
            </a:bodyPr>
            <a:lstStyle/>
            <a:p>
              <a:pPr algn="ctr"/>
              <a:r>
                <a:rPr lang="en-US" sz="2200" b="1" dirty="0" smtClean="0">
                  <a:latin typeface="Arial"/>
                  <a:cs typeface="Arial"/>
                </a:rPr>
                <a:t>Natural</a:t>
              </a:r>
            </a:p>
            <a:p>
              <a:pPr algn="ctr"/>
              <a:r>
                <a:rPr lang="en-US" sz="2200" b="1" dirty="0" smtClean="0">
                  <a:latin typeface="Arial"/>
                  <a:cs typeface="Arial"/>
                </a:rPr>
                <a:t>Selection</a:t>
              </a:r>
            </a:p>
            <a:p>
              <a:pPr algn="ctr"/>
              <a:r>
                <a:rPr lang="en-US" sz="2200" b="1" dirty="0" smtClean="0">
                  <a:latin typeface="Arial"/>
                  <a:cs typeface="Arial"/>
                </a:rPr>
                <a:t>Analysis</a:t>
              </a:r>
              <a:endParaRPr lang="en-US" sz="2200" b="1" dirty="0">
                <a:latin typeface="Arial"/>
                <a:cs typeface="Arial"/>
              </a:endParaRPr>
            </a:p>
          </p:txBody>
        </p:sp>
      </p:grpSp>
      <p:grpSp>
        <p:nvGrpSpPr>
          <p:cNvPr id="13" name="Group 12"/>
          <p:cNvGrpSpPr/>
          <p:nvPr/>
        </p:nvGrpSpPr>
        <p:grpSpPr>
          <a:xfrm>
            <a:off x="-29559" y="4119310"/>
            <a:ext cx="9551636" cy="970167"/>
            <a:chOff x="-19165" y="3488412"/>
            <a:chExt cx="9551636" cy="970167"/>
          </a:xfrm>
        </p:grpSpPr>
        <p:sp>
          <p:nvSpPr>
            <p:cNvPr id="58" name="Round Same Side Corner Rectangle 57"/>
            <p:cNvSpPr/>
            <p:nvPr/>
          </p:nvSpPr>
          <p:spPr>
            <a:xfrm rot="5400000">
              <a:off x="4304251" y="-769641"/>
              <a:ext cx="904804" cy="9551636"/>
            </a:xfrm>
            <a:prstGeom prst="round2SameRect">
              <a:avLst/>
            </a:prstGeom>
            <a:solidFill>
              <a:srgbClr val="F2F000">
                <a:alpha val="22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latin typeface="Arial"/>
                <a:cs typeface="Arial"/>
              </a:endParaRPr>
            </a:p>
          </p:txBody>
        </p:sp>
        <p:sp>
          <p:nvSpPr>
            <p:cNvPr id="51" name="TextBox 50"/>
            <p:cNvSpPr txBox="1"/>
            <p:nvPr/>
          </p:nvSpPr>
          <p:spPr>
            <a:xfrm>
              <a:off x="2631625" y="3544719"/>
              <a:ext cx="4061228" cy="584776"/>
            </a:xfrm>
            <a:prstGeom prst="rect">
              <a:avLst/>
            </a:prstGeom>
            <a:noFill/>
          </p:spPr>
          <p:txBody>
            <a:bodyPr wrap="none" rtlCol="0">
              <a:spAutoFit/>
            </a:bodyPr>
            <a:lstStyle/>
            <a:p>
              <a:pPr algn="ctr"/>
              <a:r>
                <a:rPr lang="en-US" sz="1600" i="1" dirty="0" err="1">
                  <a:latin typeface="Arial"/>
                  <a:cs typeface="Arial"/>
                </a:rPr>
                <a:t>cis</a:t>
              </a:r>
              <a:r>
                <a:rPr lang="en-US" sz="1600" dirty="0">
                  <a:latin typeface="Arial"/>
                  <a:cs typeface="Arial"/>
                </a:rPr>
                <a:t>-elements LINKED to a </a:t>
              </a:r>
              <a:r>
                <a:rPr lang="en-US" sz="1600" dirty="0" smtClean="0">
                  <a:latin typeface="Arial"/>
                  <a:cs typeface="Arial"/>
                </a:rPr>
                <a:t>gene</a:t>
              </a:r>
            </a:p>
            <a:p>
              <a:pPr algn="ctr"/>
              <a:r>
                <a:rPr lang="en-US" sz="1600" dirty="0" err="1" smtClean="0">
                  <a:latin typeface="Arial"/>
                  <a:cs typeface="Arial"/>
                </a:rPr>
                <a:t>DNaseI</a:t>
              </a:r>
              <a:r>
                <a:rPr lang="en-US" sz="1600" dirty="0" smtClean="0">
                  <a:latin typeface="Arial"/>
                  <a:cs typeface="Arial"/>
                </a:rPr>
                <a:t> </a:t>
              </a:r>
              <a:r>
                <a:rPr lang="en-US" sz="1600" dirty="0">
                  <a:latin typeface="Arial"/>
                  <a:cs typeface="Arial"/>
                </a:rPr>
                <a:t>HSS </a:t>
              </a:r>
              <a:r>
                <a:rPr lang="en-US" sz="1600" dirty="0" smtClean="0">
                  <a:latin typeface="Arial"/>
                  <a:cs typeface="Arial"/>
                </a:rPr>
                <a:t>specificity (ENCODE Project)</a:t>
              </a:r>
              <a:endParaRPr lang="en-US" sz="1600" dirty="0">
                <a:latin typeface="Arial"/>
                <a:cs typeface="Arial"/>
              </a:endParaRPr>
            </a:p>
          </p:txBody>
        </p:sp>
        <p:cxnSp>
          <p:nvCxnSpPr>
            <p:cNvPr id="52" name="Straight Arrow Connector 51"/>
            <p:cNvCxnSpPr/>
            <p:nvPr/>
          </p:nvCxnSpPr>
          <p:spPr>
            <a:xfrm>
              <a:off x="4667461" y="4110404"/>
              <a:ext cx="3834" cy="348175"/>
            </a:xfrm>
            <a:prstGeom prst="straightConnector1">
              <a:avLst/>
            </a:prstGeom>
            <a:ln w="38100" cmpd="sng">
              <a:solidFill>
                <a:schemeClr val="tx1"/>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sp>
          <p:nvSpPr>
            <p:cNvPr id="53" name="TextBox 52"/>
            <p:cNvSpPr txBox="1"/>
            <p:nvPr/>
          </p:nvSpPr>
          <p:spPr>
            <a:xfrm>
              <a:off x="126655" y="3488412"/>
              <a:ext cx="1093456" cy="769441"/>
            </a:xfrm>
            <a:prstGeom prst="rect">
              <a:avLst/>
            </a:prstGeom>
            <a:noFill/>
          </p:spPr>
          <p:txBody>
            <a:bodyPr wrap="none" rtlCol="0">
              <a:spAutoFit/>
            </a:bodyPr>
            <a:lstStyle/>
            <a:p>
              <a:pPr algn="ctr"/>
              <a:r>
                <a:rPr lang="en-US" sz="2200" b="1" dirty="0" smtClean="0">
                  <a:latin typeface="Arial"/>
                  <a:cs typeface="Arial"/>
                </a:rPr>
                <a:t>Data</a:t>
              </a:r>
            </a:p>
            <a:p>
              <a:pPr algn="ctr"/>
              <a:r>
                <a:rPr lang="en-US" sz="2200" b="1" dirty="0" smtClean="0">
                  <a:latin typeface="Arial"/>
                  <a:cs typeface="Arial"/>
                </a:rPr>
                <a:t>Mining</a:t>
              </a:r>
              <a:endParaRPr lang="en-US" sz="2200" b="1" dirty="0">
                <a:latin typeface="Arial"/>
                <a:cs typeface="Arial"/>
              </a:endParaRPr>
            </a:p>
          </p:txBody>
        </p:sp>
      </p:grpSp>
    </p:spTree>
    <p:extLst>
      <p:ext uri="{BB962C8B-B14F-4D97-AF65-F5344CB8AC3E}">
        <p14:creationId xmlns:p14="http://schemas.microsoft.com/office/powerpoint/2010/main" val="384124429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b="1" dirty="0">
                <a:latin typeface="Arial"/>
                <a:cs typeface="Arial"/>
              </a:rPr>
              <a:t>Larger Degree of Differentially Expressed Genes in the Prefrontal </a:t>
            </a:r>
            <a:r>
              <a:rPr lang="en-US" sz="3200" b="1" dirty="0" smtClean="0">
                <a:latin typeface="Arial"/>
                <a:cs typeface="Arial"/>
              </a:rPr>
              <a:t>Cortex than in Muscle </a:t>
            </a:r>
            <a:r>
              <a:rPr lang="en-US" sz="3200" b="1" dirty="0">
                <a:latin typeface="Arial"/>
                <a:cs typeface="Arial"/>
              </a:rPr>
              <a:t>between Human and Chimpanzees</a:t>
            </a:r>
            <a:endParaRPr lang="en-US" sz="3000" b="1" dirty="0">
              <a:latin typeface="Arial"/>
              <a:cs typeface="Arial"/>
            </a:endParaRPr>
          </a:p>
        </p:txBody>
      </p:sp>
      <p:pic>
        <p:nvPicPr>
          <p:cNvPr id="4" name="Picture 3" descr="muscle_DESeq2plot_hum-chimp.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04" y="1873392"/>
            <a:ext cx="4631333" cy="4984608"/>
          </a:xfrm>
          <a:prstGeom prst="rect">
            <a:avLst/>
          </a:prstGeom>
        </p:spPr>
      </p:pic>
      <p:sp>
        <p:nvSpPr>
          <p:cNvPr id="5" name="TextBox 4"/>
          <p:cNvSpPr txBox="1"/>
          <p:nvPr/>
        </p:nvSpPr>
        <p:spPr>
          <a:xfrm>
            <a:off x="3087181" y="6480962"/>
            <a:ext cx="3457096" cy="338554"/>
          </a:xfrm>
          <a:prstGeom prst="rect">
            <a:avLst/>
          </a:prstGeom>
          <a:noFill/>
        </p:spPr>
        <p:txBody>
          <a:bodyPr wrap="none" rtlCol="0">
            <a:spAutoFit/>
          </a:bodyPr>
          <a:lstStyle/>
          <a:p>
            <a:r>
              <a:rPr lang="en-US" sz="1600" b="1" dirty="0" smtClean="0">
                <a:latin typeface="Arial"/>
                <a:cs typeface="Arial"/>
              </a:rPr>
              <a:t>Human changes relative to chimp</a:t>
            </a:r>
            <a:endParaRPr lang="en-US" sz="1600" b="1" dirty="0">
              <a:latin typeface="Arial"/>
              <a:cs typeface="Arial"/>
            </a:endParaRPr>
          </a:p>
        </p:txBody>
      </p:sp>
      <p:pic>
        <p:nvPicPr>
          <p:cNvPr id="6" name="Picture 5" descr="prefrontal_cortex_DESeq2plot_hum-chimp.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21137" y="1873392"/>
            <a:ext cx="4512665" cy="4984608"/>
          </a:xfrm>
          <a:prstGeom prst="rect">
            <a:avLst/>
          </a:prstGeom>
        </p:spPr>
      </p:pic>
      <p:sp>
        <p:nvSpPr>
          <p:cNvPr id="3" name="TextBox 2"/>
          <p:cNvSpPr txBox="1"/>
          <p:nvPr/>
        </p:nvSpPr>
        <p:spPr>
          <a:xfrm>
            <a:off x="547003" y="2008871"/>
            <a:ext cx="3929917" cy="461665"/>
          </a:xfrm>
          <a:prstGeom prst="rect">
            <a:avLst/>
          </a:prstGeom>
          <a:solidFill>
            <a:schemeClr val="bg1"/>
          </a:solidFill>
        </p:spPr>
        <p:txBody>
          <a:bodyPr wrap="square" rtlCol="0">
            <a:spAutoFit/>
          </a:bodyPr>
          <a:lstStyle/>
          <a:p>
            <a:pPr algn="ctr"/>
            <a:r>
              <a:rPr lang="en-US" sz="1200" b="1" dirty="0" smtClean="0">
                <a:latin typeface="Arial"/>
                <a:cs typeface="Arial"/>
              </a:rPr>
              <a:t>Differential Expression of Homologous Genes: </a:t>
            </a:r>
          </a:p>
          <a:p>
            <a:pPr algn="ctr"/>
            <a:r>
              <a:rPr lang="en-US" sz="1200" b="1" dirty="0" smtClean="0">
                <a:solidFill>
                  <a:srgbClr val="FF0000"/>
                </a:solidFill>
                <a:latin typeface="Arial"/>
                <a:cs typeface="Arial"/>
              </a:rPr>
              <a:t>Muscle</a:t>
            </a:r>
            <a:endParaRPr lang="en-US" sz="1200" b="1" dirty="0">
              <a:solidFill>
                <a:srgbClr val="FF0000"/>
              </a:solidFill>
              <a:latin typeface="Arial"/>
              <a:cs typeface="Arial"/>
            </a:endParaRPr>
          </a:p>
        </p:txBody>
      </p:sp>
      <p:sp>
        <p:nvSpPr>
          <p:cNvPr id="7" name="TextBox 6"/>
          <p:cNvSpPr txBox="1"/>
          <p:nvPr/>
        </p:nvSpPr>
        <p:spPr>
          <a:xfrm>
            <a:off x="4926406" y="2008871"/>
            <a:ext cx="4230424" cy="461665"/>
          </a:xfrm>
          <a:prstGeom prst="rect">
            <a:avLst/>
          </a:prstGeom>
          <a:solidFill>
            <a:schemeClr val="bg1"/>
          </a:solidFill>
        </p:spPr>
        <p:txBody>
          <a:bodyPr wrap="square" rtlCol="0">
            <a:spAutoFit/>
          </a:bodyPr>
          <a:lstStyle/>
          <a:p>
            <a:pPr algn="ctr"/>
            <a:r>
              <a:rPr lang="en-US" sz="1200" b="1" dirty="0" smtClean="0">
                <a:latin typeface="Arial"/>
                <a:cs typeface="Arial"/>
              </a:rPr>
              <a:t>Differential Expression of Homologous Genes: </a:t>
            </a:r>
          </a:p>
          <a:p>
            <a:pPr algn="ctr"/>
            <a:r>
              <a:rPr lang="en-US" sz="1200" b="1" dirty="0" smtClean="0">
                <a:solidFill>
                  <a:srgbClr val="0F36F2"/>
                </a:solidFill>
                <a:latin typeface="Arial"/>
                <a:cs typeface="Arial"/>
              </a:rPr>
              <a:t>Prefrontal Cortex</a:t>
            </a:r>
            <a:endParaRPr lang="en-US" sz="1200" b="1" dirty="0">
              <a:solidFill>
                <a:srgbClr val="0F36F2"/>
              </a:solidFill>
              <a:latin typeface="Arial"/>
              <a:cs typeface="Arial"/>
            </a:endParaRPr>
          </a:p>
        </p:txBody>
      </p:sp>
      <p:sp>
        <p:nvSpPr>
          <p:cNvPr id="9" name="TextBox 8"/>
          <p:cNvSpPr txBox="1"/>
          <p:nvPr/>
        </p:nvSpPr>
        <p:spPr>
          <a:xfrm rot="16200000">
            <a:off x="-592425" y="4253646"/>
            <a:ext cx="1498302" cy="276999"/>
          </a:xfrm>
          <a:prstGeom prst="rect">
            <a:avLst/>
          </a:prstGeom>
          <a:solidFill>
            <a:srgbClr val="FFFFFF"/>
          </a:solidFill>
        </p:spPr>
        <p:txBody>
          <a:bodyPr wrap="none" rtlCol="0">
            <a:spAutoFit/>
          </a:bodyPr>
          <a:lstStyle/>
          <a:p>
            <a:r>
              <a:rPr lang="en-US" sz="1200" b="1" dirty="0" smtClean="0">
                <a:latin typeface="Arial"/>
                <a:cs typeface="Arial"/>
              </a:rPr>
              <a:t>Log</a:t>
            </a:r>
            <a:r>
              <a:rPr lang="en-US" sz="1200" b="1" baseline="-25000" dirty="0" smtClean="0">
                <a:latin typeface="Arial"/>
                <a:cs typeface="Arial"/>
              </a:rPr>
              <a:t>2</a:t>
            </a:r>
            <a:r>
              <a:rPr lang="en-US" sz="1200" b="1" dirty="0" smtClean="0">
                <a:latin typeface="Arial"/>
                <a:cs typeface="Arial"/>
              </a:rPr>
              <a:t> Fold Change</a:t>
            </a:r>
            <a:endParaRPr lang="en-US" sz="1200" b="1" dirty="0">
              <a:latin typeface="Arial"/>
              <a:cs typeface="Arial"/>
            </a:endParaRPr>
          </a:p>
        </p:txBody>
      </p:sp>
      <p:sp>
        <p:nvSpPr>
          <p:cNvPr id="10" name="TextBox 9"/>
          <p:cNvSpPr txBox="1"/>
          <p:nvPr/>
        </p:nvSpPr>
        <p:spPr>
          <a:xfrm>
            <a:off x="1623536" y="6480962"/>
            <a:ext cx="1450412" cy="276999"/>
          </a:xfrm>
          <a:prstGeom prst="rect">
            <a:avLst/>
          </a:prstGeom>
          <a:solidFill>
            <a:srgbClr val="FFFFFF"/>
          </a:solidFill>
        </p:spPr>
        <p:txBody>
          <a:bodyPr wrap="none" rtlCol="0">
            <a:spAutoFit/>
          </a:bodyPr>
          <a:lstStyle/>
          <a:p>
            <a:pPr algn="ctr"/>
            <a:r>
              <a:rPr lang="en-US" sz="1200" b="1" dirty="0" smtClean="0">
                <a:latin typeface="Arial"/>
                <a:cs typeface="Arial"/>
              </a:rPr>
              <a:t>Mean Expression</a:t>
            </a:r>
            <a:endParaRPr lang="en-US" sz="1200" b="1" dirty="0">
              <a:latin typeface="Arial"/>
              <a:cs typeface="Arial"/>
            </a:endParaRPr>
          </a:p>
        </p:txBody>
      </p:sp>
      <p:sp>
        <p:nvSpPr>
          <p:cNvPr id="11" name="TextBox 10"/>
          <p:cNvSpPr txBox="1"/>
          <p:nvPr/>
        </p:nvSpPr>
        <p:spPr>
          <a:xfrm rot="16200000">
            <a:off x="3997644" y="4253646"/>
            <a:ext cx="1498302" cy="276999"/>
          </a:xfrm>
          <a:prstGeom prst="rect">
            <a:avLst/>
          </a:prstGeom>
          <a:solidFill>
            <a:srgbClr val="FFFFFF"/>
          </a:solidFill>
        </p:spPr>
        <p:txBody>
          <a:bodyPr wrap="none" rtlCol="0">
            <a:spAutoFit/>
          </a:bodyPr>
          <a:lstStyle/>
          <a:p>
            <a:r>
              <a:rPr lang="en-US" sz="1200" b="1" dirty="0" smtClean="0">
                <a:latin typeface="Arial"/>
                <a:cs typeface="Arial"/>
              </a:rPr>
              <a:t>Log</a:t>
            </a:r>
            <a:r>
              <a:rPr lang="en-US" sz="1200" b="1" baseline="-25000" dirty="0" smtClean="0">
                <a:latin typeface="Arial"/>
                <a:cs typeface="Arial"/>
              </a:rPr>
              <a:t>2</a:t>
            </a:r>
            <a:r>
              <a:rPr lang="en-US" sz="1200" b="1" dirty="0" smtClean="0">
                <a:latin typeface="Arial"/>
                <a:cs typeface="Arial"/>
              </a:rPr>
              <a:t> Fold Change</a:t>
            </a:r>
            <a:endParaRPr lang="en-US" sz="1200" b="1" dirty="0">
              <a:latin typeface="Arial"/>
              <a:cs typeface="Arial"/>
            </a:endParaRPr>
          </a:p>
        </p:txBody>
      </p:sp>
      <p:sp>
        <p:nvSpPr>
          <p:cNvPr id="12" name="TextBox 11"/>
          <p:cNvSpPr txBox="1"/>
          <p:nvPr/>
        </p:nvSpPr>
        <p:spPr>
          <a:xfrm>
            <a:off x="6544277" y="6480962"/>
            <a:ext cx="1450412" cy="276999"/>
          </a:xfrm>
          <a:prstGeom prst="rect">
            <a:avLst/>
          </a:prstGeom>
          <a:solidFill>
            <a:srgbClr val="FFFFFF"/>
          </a:solidFill>
        </p:spPr>
        <p:txBody>
          <a:bodyPr wrap="none" rtlCol="0">
            <a:spAutoFit/>
          </a:bodyPr>
          <a:lstStyle/>
          <a:p>
            <a:pPr algn="ctr"/>
            <a:r>
              <a:rPr lang="en-US" sz="1200" b="1" dirty="0" smtClean="0">
                <a:latin typeface="Arial"/>
                <a:cs typeface="Arial"/>
              </a:rPr>
              <a:t>Mean Expression</a:t>
            </a:r>
            <a:endParaRPr lang="en-US" sz="1200" b="1" dirty="0">
              <a:latin typeface="Arial"/>
              <a:cs typeface="Arial"/>
            </a:endParaRPr>
          </a:p>
        </p:txBody>
      </p:sp>
    </p:spTree>
    <p:extLst>
      <p:ext uri="{BB962C8B-B14F-4D97-AF65-F5344CB8AC3E}">
        <p14:creationId xmlns:p14="http://schemas.microsoft.com/office/powerpoint/2010/main" val="73413529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000" b="1" dirty="0" smtClean="0">
                <a:latin typeface="Arial"/>
                <a:cs typeface="Arial"/>
              </a:rPr>
              <a:t>Human Brain Tissue Exhibits More Up-regulation of Tissue-Specific Genes than in Muscle Tissue</a:t>
            </a:r>
            <a:endParaRPr lang="en-US" sz="3000" b="1" dirty="0">
              <a:latin typeface="Arial"/>
              <a:cs typeface="Arial"/>
            </a:endParaRPr>
          </a:p>
        </p:txBody>
      </p:sp>
      <p:graphicFrame>
        <p:nvGraphicFramePr>
          <p:cNvPr id="4" name="Chart 3"/>
          <p:cNvGraphicFramePr>
            <a:graphicFrameLocks/>
          </p:cNvGraphicFramePr>
          <p:nvPr>
            <p:extLst>
              <p:ext uri="{D42A27DB-BD31-4B8C-83A1-F6EECF244321}">
                <p14:modId xmlns:p14="http://schemas.microsoft.com/office/powerpoint/2010/main" val="1915428665"/>
              </p:ext>
            </p:extLst>
          </p:nvPr>
        </p:nvGraphicFramePr>
        <p:xfrm>
          <a:off x="-1" y="1417638"/>
          <a:ext cx="9024471" cy="5440362"/>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p:cNvSpPr txBox="1"/>
          <p:nvPr/>
        </p:nvSpPr>
        <p:spPr>
          <a:xfrm>
            <a:off x="2868706" y="4896508"/>
            <a:ext cx="1426968" cy="369332"/>
          </a:xfrm>
          <a:prstGeom prst="rect">
            <a:avLst/>
          </a:prstGeom>
          <a:noFill/>
        </p:spPr>
        <p:txBody>
          <a:bodyPr wrap="none" rtlCol="0">
            <a:spAutoFit/>
          </a:bodyPr>
          <a:lstStyle/>
          <a:p>
            <a:r>
              <a:rPr lang="en-US" dirty="0" smtClean="0"/>
              <a:t>Up-regulated</a:t>
            </a:r>
            <a:endParaRPr lang="en-US" dirty="0"/>
          </a:p>
        </p:txBody>
      </p:sp>
      <p:sp>
        <p:nvSpPr>
          <p:cNvPr id="6" name="TextBox 5"/>
          <p:cNvSpPr txBox="1"/>
          <p:nvPr/>
        </p:nvSpPr>
        <p:spPr>
          <a:xfrm>
            <a:off x="6753411" y="1654273"/>
            <a:ext cx="1426968" cy="369332"/>
          </a:xfrm>
          <a:prstGeom prst="rect">
            <a:avLst/>
          </a:prstGeom>
          <a:noFill/>
        </p:spPr>
        <p:txBody>
          <a:bodyPr wrap="none" rtlCol="0">
            <a:spAutoFit/>
          </a:bodyPr>
          <a:lstStyle/>
          <a:p>
            <a:r>
              <a:rPr lang="en-US" dirty="0" smtClean="0"/>
              <a:t>Up-regulated</a:t>
            </a:r>
            <a:endParaRPr lang="en-US" dirty="0"/>
          </a:p>
        </p:txBody>
      </p:sp>
      <p:sp>
        <p:nvSpPr>
          <p:cNvPr id="7" name="TextBox 6"/>
          <p:cNvSpPr txBox="1"/>
          <p:nvPr/>
        </p:nvSpPr>
        <p:spPr>
          <a:xfrm>
            <a:off x="1946139" y="5176196"/>
            <a:ext cx="1086919" cy="646331"/>
          </a:xfrm>
          <a:prstGeom prst="rect">
            <a:avLst/>
          </a:prstGeom>
          <a:noFill/>
        </p:spPr>
        <p:txBody>
          <a:bodyPr wrap="none" rtlCol="0">
            <a:spAutoFit/>
          </a:bodyPr>
          <a:lstStyle/>
          <a:p>
            <a:pPr algn="ctr"/>
            <a:r>
              <a:rPr lang="en-US" dirty="0" smtClean="0"/>
              <a:t>Down-</a:t>
            </a:r>
          </a:p>
          <a:p>
            <a:pPr algn="ctr"/>
            <a:r>
              <a:rPr lang="en-US" dirty="0" smtClean="0"/>
              <a:t>regulated</a:t>
            </a:r>
            <a:endParaRPr lang="en-US" dirty="0"/>
          </a:p>
        </p:txBody>
      </p:sp>
      <p:sp>
        <p:nvSpPr>
          <p:cNvPr id="8" name="TextBox 7"/>
          <p:cNvSpPr txBox="1"/>
          <p:nvPr/>
        </p:nvSpPr>
        <p:spPr>
          <a:xfrm>
            <a:off x="5830844" y="5011845"/>
            <a:ext cx="1086919" cy="646331"/>
          </a:xfrm>
          <a:prstGeom prst="rect">
            <a:avLst/>
          </a:prstGeom>
          <a:noFill/>
        </p:spPr>
        <p:txBody>
          <a:bodyPr wrap="none" rtlCol="0">
            <a:spAutoFit/>
          </a:bodyPr>
          <a:lstStyle/>
          <a:p>
            <a:pPr algn="ctr"/>
            <a:r>
              <a:rPr lang="en-US" dirty="0" smtClean="0"/>
              <a:t>Down-</a:t>
            </a:r>
          </a:p>
          <a:p>
            <a:pPr algn="ctr"/>
            <a:r>
              <a:rPr lang="en-US" dirty="0" smtClean="0"/>
              <a:t>regulated</a:t>
            </a:r>
            <a:endParaRPr lang="en-US" dirty="0"/>
          </a:p>
        </p:txBody>
      </p:sp>
    </p:spTree>
    <p:extLst>
      <p:ext uri="{BB962C8B-B14F-4D97-AF65-F5344CB8AC3E}">
        <p14:creationId xmlns:p14="http://schemas.microsoft.com/office/powerpoint/2010/main" val="252375986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 Same Side Corner Rectangle 17"/>
          <p:cNvSpPr/>
          <p:nvPr/>
        </p:nvSpPr>
        <p:spPr>
          <a:xfrm>
            <a:off x="4908447" y="1542918"/>
            <a:ext cx="4009233" cy="5332253"/>
          </a:xfrm>
          <a:prstGeom prst="round2SameRect">
            <a:avLst/>
          </a:prstGeom>
          <a:solidFill>
            <a:srgbClr val="FF0000">
              <a:alpha val="2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sp>
        <p:nvSpPr>
          <p:cNvPr id="21" name="Round Same Side Corner Rectangle 20"/>
          <p:cNvSpPr/>
          <p:nvPr/>
        </p:nvSpPr>
        <p:spPr>
          <a:xfrm>
            <a:off x="846594" y="1542918"/>
            <a:ext cx="4061853" cy="5332253"/>
          </a:xfrm>
          <a:prstGeom prst="round2SameRect">
            <a:avLst/>
          </a:prstGeom>
          <a:solidFill>
            <a:srgbClr val="3366FF">
              <a:alpha val="2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rial"/>
              <a:cs typeface="Arial"/>
            </a:endParaRPr>
          </a:p>
        </p:txBody>
      </p:sp>
      <p:sp>
        <p:nvSpPr>
          <p:cNvPr id="2" name="Title 1"/>
          <p:cNvSpPr>
            <a:spLocks noGrp="1"/>
          </p:cNvSpPr>
          <p:nvPr>
            <p:ph type="title"/>
          </p:nvPr>
        </p:nvSpPr>
        <p:spPr/>
        <p:txBody>
          <a:bodyPr>
            <a:normAutofit/>
          </a:bodyPr>
          <a:lstStyle/>
          <a:p>
            <a:r>
              <a:rPr lang="en-US" sz="2700" b="1" dirty="0">
                <a:latin typeface="Arial"/>
                <a:cs typeface="Arial"/>
              </a:rPr>
              <a:t>Larger proportion of Regulatory Elements of </a:t>
            </a:r>
            <a:r>
              <a:rPr lang="en-US" sz="2700" b="1" dirty="0" smtClean="0">
                <a:latin typeface="Arial"/>
                <a:cs typeface="Arial"/>
              </a:rPr>
              <a:t>Brain-</a:t>
            </a:r>
            <a:r>
              <a:rPr lang="en-US" sz="2700" b="1" dirty="0" err="1" smtClean="0">
                <a:latin typeface="Arial"/>
                <a:cs typeface="Arial"/>
              </a:rPr>
              <a:t>specifc</a:t>
            </a:r>
            <a:r>
              <a:rPr lang="en-US" sz="2700" b="1" dirty="0" smtClean="0">
                <a:latin typeface="Arial"/>
                <a:cs typeface="Arial"/>
              </a:rPr>
              <a:t> </a:t>
            </a:r>
            <a:r>
              <a:rPr lang="en-US" sz="2700" b="1" dirty="0">
                <a:latin typeface="Arial"/>
                <a:cs typeface="Arial"/>
              </a:rPr>
              <a:t>Genes are Under Selection</a:t>
            </a:r>
            <a:endParaRPr lang="en-US" sz="2700" dirty="0"/>
          </a:p>
        </p:txBody>
      </p:sp>
      <p:sp>
        <p:nvSpPr>
          <p:cNvPr id="6" name="TextBox 5"/>
          <p:cNvSpPr txBox="1"/>
          <p:nvPr/>
        </p:nvSpPr>
        <p:spPr>
          <a:xfrm rot="16200000">
            <a:off x="-2478066" y="4015210"/>
            <a:ext cx="5252360" cy="307777"/>
          </a:xfrm>
          <a:prstGeom prst="rect">
            <a:avLst/>
          </a:prstGeom>
          <a:noFill/>
        </p:spPr>
        <p:txBody>
          <a:bodyPr wrap="none" rtlCol="0">
            <a:spAutoFit/>
          </a:bodyPr>
          <a:lstStyle/>
          <a:p>
            <a:r>
              <a:rPr lang="en-US" sz="1400" b="1" dirty="0">
                <a:latin typeface="Arial"/>
                <a:cs typeface="Arial"/>
              </a:rPr>
              <a:t>Fraction of sites under selection within functional elements </a:t>
            </a:r>
          </a:p>
        </p:txBody>
      </p:sp>
      <p:sp>
        <p:nvSpPr>
          <p:cNvPr id="11" name="TextBox 10"/>
          <p:cNvSpPr txBox="1"/>
          <p:nvPr/>
        </p:nvSpPr>
        <p:spPr>
          <a:xfrm>
            <a:off x="2834309" y="3869564"/>
            <a:ext cx="4131359" cy="369332"/>
          </a:xfrm>
          <a:prstGeom prst="rect">
            <a:avLst/>
          </a:prstGeom>
          <a:noFill/>
        </p:spPr>
        <p:txBody>
          <a:bodyPr wrap="none" rtlCol="0">
            <a:spAutoFit/>
          </a:bodyPr>
          <a:lstStyle/>
          <a:p>
            <a:pPr algn="ctr"/>
            <a:r>
              <a:rPr lang="en-US" b="1" dirty="0" smtClean="0">
                <a:solidFill>
                  <a:schemeClr val="accent6">
                    <a:lumMod val="75000"/>
                  </a:schemeClr>
                </a:solidFill>
                <a:latin typeface="Arial"/>
                <a:cs typeface="Arial"/>
              </a:rPr>
              <a:t>Up-regulated Tissue-Specific Genes</a:t>
            </a:r>
            <a:endParaRPr lang="en-US" b="1" dirty="0">
              <a:solidFill>
                <a:schemeClr val="accent6">
                  <a:lumMod val="75000"/>
                </a:schemeClr>
              </a:solidFill>
              <a:latin typeface="Arial"/>
              <a:cs typeface="Arial"/>
            </a:endParaRPr>
          </a:p>
        </p:txBody>
      </p:sp>
      <p:grpSp>
        <p:nvGrpSpPr>
          <p:cNvPr id="34" name="Group 33"/>
          <p:cNvGrpSpPr/>
          <p:nvPr/>
        </p:nvGrpSpPr>
        <p:grpSpPr>
          <a:xfrm>
            <a:off x="846594" y="3844936"/>
            <a:ext cx="8168717" cy="81150"/>
            <a:chOff x="846594" y="4061096"/>
            <a:chExt cx="8168717" cy="81150"/>
          </a:xfrm>
        </p:grpSpPr>
        <p:cxnSp>
          <p:nvCxnSpPr>
            <p:cNvPr id="25" name="Straight Connector 24"/>
            <p:cNvCxnSpPr/>
            <p:nvPr/>
          </p:nvCxnSpPr>
          <p:spPr>
            <a:xfrm>
              <a:off x="846594" y="4061096"/>
              <a:ext cx="8168717" cy="15680"/>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2884691"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908448"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6944075"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9015311" y="4067030"/>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grpSp>
      <p:sp>
        <p:nvSpPr>
          <p:cNvPr id="35" name="TextBox 34"/>
          <p:cNvSpPr txBox="1"/>
          <p:nvPr/>
        </p:nvSpPr>
        <p:spPr>
          <a:xfrm>
            <a:off x="7105692" y="1596128"/>
            <a:ext cx="1608133" cy="323165"/>
          </a:xfrm>
          <a:prstGeom prst="rect">
            <a:avLst/>
          </a:prstGeom>
          <a:noFill/>
        </p:spPr>
        <p:txBody>
          <a:bodyPr wrap="none" rtlCol="0">
            <a:spAutoFit/>
          </a:bodyPr>
          <a:lstStyle/>
          <a:p>
            <a:pPr algn="ctr"/>
            <a:r>
              <a:rPr lang="en-US" sz="1500" b="1" dirty="0" smtClean="0">
                <a:latin typeface="Arial"/>
                <a:cs typeface="Arial"/>
              </a:rPr>
              <a:t>Brain Enhancer</a:t>
            </a:r>
            <a:endParaRPr lang="en-US" sz="1500" b="1" dirty="0">
              <a:latin typeface="Arial"/>
              <a:cs typeface="Arial"/>
            </a:endParaRPr>
          </a:p>
        </p:txBody>
      </p:sp>
      <p:sp>
        <p:nvSpPr>
          <p:cNvPr id="36" name="TextBox 35"/>
          <p:cNvSpPr txBox="1"/>
          <p:nvPr/>
        </p:nvSpPr>
        <p:spPr>
          <a:xfrm>
            <a:off x="3097491" y="1596128"/>
            <a:ext cx="1584914" cy="323165"/>
          </a:xfrm>
          <a:prstGeom prst="rect">
            <a:avLst/>
          </a:prstGeom>
          <a:noFill/>
        </p:spPr>
        <p:txBody>
          <a:bodyPr wrap="none" rtlCol="0">
            <a:spAutoFit/>
          </a:bodyPr>
          <a:lstStyle/>
          <a:p>
            <a:pPr algn="ctr"/>
            <a:r>
              <a:rPr lang="en-US" sz="1500" b="1" dirty="0" smtClean="0">
                <a:latin typeface="Arial"/>
                <a:cs typeface="Arial"/>
              </a:rPr>
              <a:t>Brain Promoter</a:t>
            </a:r>
            <a:endParaRPr lang="en-US" sz="1500" b="1" dirty="0">
              <a:latin typeface="Arial"/>
              <a:cs typeface="Arial"/>
            </a:endParaRPr>
          </a:p>
        </p:txBody>
      </p:sp>
      <p:sp>
        <p:nvSpPr>
          <p:cNvPr id="37" name="TextBox 36"/>
          <p:cNvSpPr txBox="1"/>
          <p:nvPr/>
        </p:nvSpPr>
        <p:spPr>
          <a:xfrm>
            <a:off x="5042407" y="1596128"/>
            <a:ext cx="1774845" cy="323165"/>
          </a:xfrm>
          <a:prstGeom prst="rect">
            <a:avLst/>
          </a:prstGeom>
          <a:noFill/>
        </p:spPr>
        <p:txBody>
          <a:bodyPr wrap="none" rtlCol="0">
            <a:spAutoFit/>
          </a:bodyPr>
          <a:lstStyle/>
          <a:p>
            <a:pPr algn="ctr"/>
            <a:r>
              <a:rPr lang="en-US" sz="1500" b="1" dirty="0" smtClean="0">
                <a:latin typeface="Arial"/>
                <a:cs typeface="Arial"/>
              </a:rPr>
              <a:t>Muscle Enhancer</a:t>
            </a:r>
            <a:endParaRPr lang="en-US" sz="1500" b="1" dirty="0">
              <a:latin typeface="Arial"/>
              <a:cs typeface="Arial"/>
            </a:endParaRPr>
          </a:p>
        </p:txBody>
      </p:sp>
      <p:sp>
        <p:nvSpPr>
          <p:cNvPr id="38" name="TextBox 37"/>
          <p:cNvSpPr txBox="1"/>
          <p:nvPr/>
        </p:nvSpPr>
        <p:spPr>
          <a:xfrm>
            <a:off x="1033514" y="1596128"/>
            <a:ext cx="1749197" cy="323165"/>
          </a:xfrm>
          <a:prstGeom prst="rect">
            <a:avLst/>
          </a:prstGeom>
          <a:noFill/>
        </p:spPr>
        <p:txBody>
          <a:bodyPr wrap="none" rtlCol="0">
            <a:spAutoFit/>
          </a:bodyPr>
          <a:lstStyle/>
          <a:p>
            <a:pPr algn="ctr"/>
            <a:r>
              <a:rPr lang="en-US" sz="1500" b="1" dirty="0" smtClean="0">
                <a:latin typeface="Arial"/>
                <a:cs typeface="Arial"/>
              </a:rPr>
              <a:t>Muscle Promoter</a:t>
            </a:r>
            <a:endParaRPr lang="en-US" sz="1500" b="1" dirty="0">
              <a:latin typeface="Arial"/>
              <a:cs typeface="Arial"/>
            </a:endParaRPr>
          </a:p>
        </p:txBody>
      </p:sp>
      <p:cxnSp>
        <p:nvCxnSpPr>
          <p:cNvPr id="9" name="Straight Connector 8"/>
          <p:cNvCxnSpPr/>
          <p:nvPr/>
        </p:nvCxnSpPr>
        <p:spPr>
          <a:xfrm flipV="1">
            <a:off x="457200" y="4222234"/>
            <a:ext cx="8686800" cy="15680"/>
          </a:xfrm>
          <a:prstGeom prst="line">
            <a:avLst/>
          </a:prstGeom>
          <a:ln>
            <a:solidFill>
              <a:schemeClr val="bg1">
                <a:lumMod val="65000"/>
              </a:schemeClr>
            </a:solidFill>
            <a:prstDash val="dash"/>
          </a:ln>
          <a:effectLst/>
        </p:spPr>
        <p:style>
          <a:lnRef idx="2">
            <a:schemeClr val="accent1"/>
          </a:lnRef>
          <a:fillRef idx="0">
            <a:schemeClr val="accent1"/>
          </a:fillRef>
          <a:effectRef idx="1">
            <a:schemeClr val="accent1"/>
          </a:effectRef>
          <a:fontRef idx="minor">
            <a:schemeClr val="tx1"/>
          </a:fontRef>
        </p:style>
      </p:cxnSp>
      <p:grpSp>
        <p:nvGrpSpPr>
          <p:cNvPr id="41" name="Group 40"/>
          <p:cNvGrpSpPr/>
          <p:nvPr/>
        </p:nvGrpSpPr>
        <p:grpSpPr>
          <a:xfrm>
            <a:off x="846594" y="6504613"/>
            <a:ext cx="8168717" cy="81150"/>
            <a:chOff x="846594" y="4061096"/>
            <a:chExt cx="8168717" cy="81150"/>
          </a:xfrm>
        </p:grpSpPr>
        <p:cxnSp>
          <p:nvCxnSpPr>
            <p:cNvPr id="42" name="Straight Connector 41"/>
            <p:cNvCxnSpPr/>
            <p:nvPr/>
          </p:nvCxnSpPr>
          <p:spPr>
            <a:xfrm>
              <a:off x="846594" y="4061096"/>
              <a:ext cx="8168717" cy="15680"/>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2884691"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908448"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6944075" y="4061096"/>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9015311" y="4067030"/>
              <a:ext cx="0" cy="75216"/>
            </a:xfrm>
            <a:prstGeom prst="line">
              <a:avLst/>
            </a:prstGeom>
            <a:ln>
              <a:solidFill>
                <a:srgbClr val="A6A6A6"/>
              </a:solidFill>
            </a:ln>
            <a:effectLst/>
          </p:spPr>
          <p:style>
            <a:lnRef idx="2">
              <a:schemeClr val="accent1"/>
            </a:lnRef>
            <a:fillRef idx="0">
              <a:schemeClr val="accent1"/>
            </a:fillRef>
            <a:effectRef idx="1">
              <a:schemeClr val="accent1"/>
            </a:effectRef>
            <a:fontRef idx="minor">
              <a:schemeClr val="tx1"/>
            </a:fontRef>
          </p:style>
        </p:cxnSp>
      </p:grpSp>
      <p:sp>
        <p:nvSpPr>
          <p:cNvPr id="48" name="TextBox 47"/>
          <p:cNvSpPr txBox="1"/>
          <p:nvPr/>
        </p:nvSpPr>
        <p:spPr>
          <a:xfrm>
            <a:off x="2674037" y="6518123"/>
            <a:ext cx="4451910" cy="369332"/>
          </a:xfrm>
          <a:prstGeom prst="rect">
            <a:avLst/>
          </a:prstGeom>
          <a:noFill/>
        </p:spPr>
        <p:txBody>
          <a:bodyPr wrap="none" rtlCol="0">
            <a:spAutoFit/>
          </a:bodyPr>
          <a:lstStyle/>
          <a:p>
            <a:pPr algn="ctr"/>
            <a:r>
              <a:rPr lang="en-US" b="1" dirty="0" smtClean="0">
                <a:solidFill>
                  <a:srgbClr val="D951BC"/>
                </a:solidFill>
                <a:latin typeface="Arial"/>
                <a:cs typeface="Arial"/>
              </a:rPr>
              <a:t>Down-regulated Tissue-Specific Genes</a:t>
            </a:r>
            <a:endParaRPr lang="en-US" b="1" dirty="0">
              <a:solidFill>
                <a:srgbClr val="D951BC"/>
              </a:solidFill>
              <a:latin typeface="Arial"/>
              <a:cs typeface="Arial"/>
            </a:endParaRPr>
          </a:p>
        </p:txBody>
      </p:sp>
      <p:graphicFrame>
        <p:nvGraphicFramePr>
          <p:cNvPr id="28" name="Chart 27"/>
          <p:cNvGraphicFramePr>
            <a:graphicFrameLocks/>
          </p:cNvGraphicFramePr>
          <p:nvPr>
            <p:extLst>
              <p:ext uri="{D42A27DB-BD31-4B8C-83A1-F6EECF244321}">
                <p14:modId xmlns:p14="http://schemas.microsoft.com/office/powerpoint/2010/main" val="2551872831"/>
              </p:ext>
            </p:extLst>
          </p:nvPr>
        </p:nvGraphicFramePr>
        <p:xfrm>
          <a:off x="302003" y="4222234"/>
          <a:ext cx="8830447" cy="246520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9" name="Chart 28"/>
          <p:cNvGraphicFramePr>
            <a:graphicFrameLocks/>
          </p:cNvGraphicFramePr>
          <p:nvPr>
            <p:extLst>
              <p:ext uri="{D42A27DB-BD31-4B8C-83A1-F6EECF244321}">
                <p14:modId xmlns:p14="http://schemas.microsoft.com/office/powerpoint/2010/main" val="1764962714"/>
              </p:ext>
            </p:extLst>
          </p:nvPr>
        </p:nvGraphicFramePr>
        <p:xfrm>
          <a:off x="302003" y="1542918"/>
          <a:ext cx="8841997" cy="2488029"/>
        </p:xfrm>
        <a:graphic>
          <a:graphicData uri="http://schemas.openxmlformats.org/drawingml/2006/chart">
            <c:chart xmlns:c="http://schemas.openxmlformats.org/drawingml/2006/chart" xmlns:r="http://schemas.openxmlformats.org/officeDocument/2006/relationships" r:id="rId4"/>
          </a:graphicData>
        </a:graphic>
      </p:graphicFrame>
      <p:grpSp>
        <p:nvGrpSpPr>
          <p:cNvPr id="5" name="Group 4"/>
          <p:cNvGrpSpPr/>
          <p:nvPr/>
        </p:nvGrpSpPr>
        <p:grpSpPr>
          <a:xfrm>
            <a:off x="3097491" y="1542918"/>
            <a:ext cx="5619659" cy="5252361"/>
            <a:chOff x="3097491" y="1542918"/>
            <a:chExt cx="5619659" cy="5252361"/>
          </a:xfrm>
        </p:grpSpPr>
        <p:sp>
          <p:nvSpPr>
            <p:cNvPr id="4" name="Rounded Rectangle 3"/>
            <p:cNvSpPr/>
            <p:nvPr/>
          </p:nvSpPr>
          <p:spPr>
            <a:xfrm>
              <a:off x="3097491" y="1542918"/>
              <a:ext cx="1685628" cy="2383168"/>
            </a:xfrm>
            <a:prstGeom prst="roundRect">
              <a:avLst/>
            </a:prstGeom>
            <a:no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ounded Rectangle 32"/>
            <p:cNvSpPr/>
            <p:nvPr/>
          </p:nvSpPr>
          <p:spPr>
            <a:xfrm>
              <a:off x="7031522" y="1542918"/>
              <a:ext cx="1685628" cy="2383168"/>
            </a:xfrm>
            <a:prstGeom prst="roundRect">
              <a:avLst/>
            </a:prstGeom>
            <a:no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ounded Rectangle 38"/>
            <p:cNvSpPr/>
            <p:nvPr/>
          </p:nvSpPr>
          <p:spPr>
            <a:xfrm>
              <a:off x="7031522" y="4412111"/>
              <a:ext cx="1685628" cy="2383168"/>
            </a:xfrm>
            <a:prstGeom prst="roundRect">
              <a:avLst/>
            </a:prstGeom>
            <a:no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ounded Rectangle 39"/>
            <p:cNvSpPr/>
            <p:nvPr/>
          </p:nvSpPr>
          <p:spPr>
            <a:xfrm>
              <a:off x="3097491" y="4412111"/>
              <a:ext cx="1685628" cy="2383168"/>
            </a:xfrm>
            <a:prstGeom prst="roundRect">
              <a:avLst/>
            </a:prstGeom>
            <a:noFill/>
            <a:ln w="38100" cmpd="sng">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8" name="Group 7"/>
          <p:cNvGrpSpPr/>
          <p:nvPr/>
        </p:nvGrpSpPr>
        <p:grpSpPr>
          <a:xfrm>
            <a:off x="846594" y="1596128"/>
            <a:ext cx="8037646" cy="4908453"/>
            <a:chOff x="846594" y="1596128"/>
            <a:chExt cx="8037646" cy="4908453"/>
          </a:xfrm>
        </p:grpSpPr>
        <p:sp>
          <p:nvSpPr>
            <p:cNvPr id="7" name="Rounded Rectangle 6"/>
            <p:cNvSpPr/>
            <p:nvPr/>
          </p:nvSpPr>
          <p:spPr>
            <a:xfrm>
              <a:off x="846594" y="1596128"/>
              <a:ext cx="4061853" cy="2329958"/>
            </a:xfrm>
            <a:prstGeom prst="roundRect">
              <a:avLst/>
            </a:prstGeom>
            <a:noFill/>
            <a:ln w="38100" cmpd="sng">
              <a:solidFill>
                <a:schemeClr val="accent6">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ounded Rectangle 46"/>
            <p:cNvSpPr/>
            <p:nvPr/>
          </p:nvSpPr>
          <p:spPr>
            <a:xfrm>
              <a:off x="4822387" y="4412111"/>
              <a:ext cx="4061853" cy="2092470"/>
            </a:xfrm>
            <a:prstGeom prst="roundRect">
              <a:avLst/>
            </a:prstGeom>
            <a:noFill/>
            <a:ln w="38100" cmpd="sng">
              <a:solidFill>
                <a:srgbClr val="D951BC"/>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55062221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8044</TotalTime>
  <Words>3305</Words>
  <Application>Microsoft Macintosh PowerPoint</Application>
  <PresentationFormat>On-screen Show (4:3)</PresentationFormat>
  <Paragraphs>288</Paragraphs>
  <Slides>24</Slides>
  <Notes>20</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The Influence of Selection on Human Regulatory Elements</vt:lpstr>
      <vt:lpstr>The 99.5%</vt:lpstr>
      <vt:lpstr>Evidence for cis-Regulatory Elements Driving Adaptation</vt:lpstr>
      <vt:lpstr>Does regulation of homologous genes drive divergence?</vt:lpstr>
      <vt:lpstr>INSIGHT (Inference of Natural Selection from Interspersed Genomically coHerent elemenTs) </vt:lpstr>
      <vt:lpstr>Influence of Selection Analysis Pipeline</vt:lpstr>
      <vt:lpstr>Larger Degree of Differentially Expressed Genes in the Prefrontal Cortex than in Muscle between Human and Chimpanzees</vt:lpstr>
      <vt:lpstr>Human Brain Tissue Exhibits More Up-regulation of Tissue-Specific Genes than in Muscle Tissue</vt:lpstr>
      <vt:lpstr>Larger proportion of Regulatory Elements of Brain-specifc Genes are Under Selection</vt:lpstr>
      <vt:lpstr>Opposite Selection Influence on Promoters and Enhancers of Up-regulated Tissue-specific Genes</vt:lpstr>
      <vt:lpstr>Negative Selection is More Influential on All Regulatory Elements of Down-regulated Tissue-specific Genes</vt:lpstr>
      <vt:lpstr>Summary</vt:lpstr>
      <vt:lpstr>Acknowledgements</vt:lpstr>
      <vt:lpstr>Questions?</vt:lpstr>
      <vt:lpstr>Future Directions</vt:lpstr>
      <vt:lpstr>Opposite Selective Pressure for Functional Clusters of Promoters and Enhancers of Up-regulated Muscle-Specific Genes</vt:lpstr>
      <vt:lpstr>Postive Selection Drive Adaptive Substitutions in Promoters of Up-Regulated Brain-specific Genes </vt:lpstr>
      <vt:lpstr>Negative Selection influences Regulatory Regions of Down-regulated Muscle-Specific Genes </vt:lpstr>
      <vt:lpstr>Polymorphic Sites in Regulatory Regions of Down-regulated Brain Genes are Subject to Negative Selection</vt:lpstr>
      <vt:lpstr>Conclusions</vt:lpstr>
      <vt:lpstr>DNase I hypersensitive sites: measurement of promoter-enhancer sites</vt:lpstr>
      <vt:lpstr>Negative Selection is more influential on Regulatory Elements of Down-regulated Brain Genes than Muscle Genes</vt:lpstr>
      <vt:lpstr>Larger proportion of Regulatory Elements of Up-regulated Brain Genes are Under Selection</vt:lpstr>
      <vt:lpstr>Natural Selection Parameters</vt:lpstr>
    </vt:vector>
  </TitlesOfParts>
  <Company>CMDB</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Rotation #4: Taylor Lab</dc:title>
  <dc:creator>Diego Gelsinger</dc:creator>
  <cp:lastModifiedBy>Diego Gelsinger</cp:lastModifiedBy>
  <cp:revision>684</cp:revision>
  <dcterms:created xsi:type="dcterms:W3CDTF">2015-04-13T15:33:43Z</dcterms:created>
  <dcterms:modified xsi:type="dcterms:W3CDTF">2015-05-15T13:01:42Z</dcterms:modified>
</cp:coreProperties>
</file>

<file path=docProps/thumbnail.jpeg>
</file>